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charts/chart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drawings/drawing3.xml" ContentType="application/vnd.openxmlformats-officedocument.drawingml.chartshapes+xml"/>
  <Override PartName="/ppt/notesSlides/notesSlide22.xml" ContentType="application/vnd.openxmlformats-officedocument.presentationml.notesSlide+xml"/>
  <Override PartName="/ppt/charts/chart11.xml" ContentType="application/vnd.openxmlformats-officedocument.drawingml.chart+xml"/>
  <Override PartName="/ppt/drawings/drawing4.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4"/>
  </p:notesMasterIdLst>
  <p:handoutMasterIdLst>
    <p:handoutMasterId r:id="rId35"/>
  </p:handoutMasterIdLst>
  <p:sldIdLst>
    <p:sldId id="328" r:id="rId3"/>
    <p:sldId id="317" r:id="rId4"/>
    <p:sldId id="372" r:id="rId5"/>
    <p:sldId id="330" r:id="rId6"/>
    <p:sldId id="384" r:id="rId7"/>
    <p:sldId id="332" r:id="rId8"/>
    <p:sldId id="334" r:id="rId9"/>
    <p:sldId id="337" r:id="rId10"/>
    <p:sldId id="319" r:id="rId11"/>
    <p:sldId id="338" r:id="rId12"/>
    <p:sldId id="339" r:id="rId13"/>
    <p:sldId id="340" r:id="rId14"/>
    <p:sldId id="374" r:id="rId15"/>
    <p:sldId id="388" r:id="rId16"/>
    <p:sldId id="393" r:id="rId17"/>
    <p:sldId id="392" r:id="rId18"/>
    <p:sldId id="343" r:id="rId19"/>
    <p:sldId id="344" r:id="rId20"/>
    <p:sldId id="345" r:id="rId21"/>
    <p:sldId id="346" r:id="rId22"/>
    <p:sldId id="348" r:id="rId23"/>
    <p:sldId id="389" r:id="rId24"/>
    <p:sldId id="386" r:id="rId25"/>
    <p:sldId id="350" r:id="rId26"/>
    <p:sldId id="355" r:id="rId27"/>
    <p:sldId id="357" r:id="rId28"/>
    <p:sldId id="373" r:id="rId29"/>
    <p:sldId id="390" r:id="rId30"/>
    <p:sldId id="359" r:id="rId31"/>
    <p:sldId id="367" r:id="rId32"/>
    <p:sldId id="329" r:id="rId3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cy Ehrlich" initials="SE" lastIdx="35" clrIdx="0"/>
  <p:cmAuthor id="1" name="jgwynne" initials="j" lastIdx="2" clrIdx="1"/>
  <p:cmAuthor id="2" name="Elaine Allensworth" initials="EA" lastIdx="2" clrIdx="2"/>
  <p:cmAuthor id="3" name="Maria de la Torre" initials="MT"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A50021"/>
    <a:srgbClr val="9E0808"/>
    <a:srgbClr val="9F4747"/>
    <a:srgbClr val="6F0B3D"/>
    <a:srgbClr val="CC0000"/>
    <a:srgbClr val="860000"/>
    <a:srgbClr val="C80000"/>
    <a:srgbClr val="DB2D2D"/>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810" autoAdjust="0"/>
    <p:restoredTop sz="85742" autoAdjust="0"/>
  </p:normalViewPr>
  <p:slideViewPr>
    <p:cSldViewPr snapToGrid="0" snapToObjects="1">
      <p:cViewPr>
        <p:scale>
          <a:sx n="75" d="100"/>
          <a:sy n="75" d="100"/>
        </p:scale>
        <p:origin x="-1944" y="-654"/>
      </p:cViewPr>
      <p:guideLst>
        <p:guide orient="horz" pos="1860"/>
        <p:guide pos="28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4" d="100"/>
          <a:sy n="74" d="100"/>
        </p:scale>
        <p:origin x="-2928" y="-8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aston.uchicago.edu\usiccsr\ccsr_shared\Attendance%20-%20SC%209-17-2013\JAG%20graphs%20for%20SC.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easton.uchicago.edu\usiccsr\ccsr_shared\Attendance%20-%20SC%209-17-2013\JAG%20graphs%20for%20SC.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easton.uchicago.edu\usiccsr\ccsr_shared\Attendance%20-%20SC%209-17-2013\Absences%20Graph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easton.uchicago.edu\usiccsr\ccsr_shared\Attendance%20-%20SC%209-17-2013\JAG%20graphs%20for%20SC.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aston.uchicago.edu\usiccsr\ccsr_shared\Attendance%20-%20SC%209-17-2013\JAG%20graphs%20for%20S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aston.uchicago.edu\usiccsr\ccsr_shared\Attendance%20-%20SC%209-17-2013\JAG%20graphs%20for%20SC.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aston.uchicago.edu\usiccsr\ccsr_absences\Output\KRT-WCJ\KRT%20JAG%20output_interactions%20and%20final%20model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aston.uchicago.edu\usiccsr\ccsr_absences\Output\DIBELS\dibels_hlm%20graph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aston.uchicago.edu\usiccsr\gates-middle-school\stackedBars_11thGrade.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1" Type="http://schemas.openxmlformats.org/officeDocument/2006/relationships/oleObject" Target="file:///\\easton.uchicago.edu\usiccsr\ccsr_absences\Output\Logs\Logs_collapsed\FINAL%20Log_all%20Reasons%20output_11.14.12.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easton.uchicago.edu\usiccsr\ccsr_shared\Attendance%20-%20SC%209-17-2013\JAG%20graphs%20for%20S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Attendance Rates by Grade in 2011-2012</a:t>
            </a:r>
          </a:p>
        </c:rich>
      </c:tx>
      <c:layout>
        <c:manualLayout>
          <c:xMode val="edge"/>
          <c:yMode val="edge"/>
          <c:x val="0.29599781194124902"/>
          <c:y val="6.4246267992561806E-2"/>
        </c:manualLayout>
      </c:layout>
      <c:overlay val="0"/>
    </c:title>
    <c:autoTitleDeleted val="0"/>
    <c:plotArea>
      <c:layout>
        <c:manualLayout>
          <c:layoutTarget val="inner"/>
          <c:xMode val="edge"/>
          <c:yMode val="edge"/>
          <c:x val="8.4599495440183595E-2"/>
          <c:y val="0.16228150132792499"/>
          <c:w val="0.89910669818902"/>
          <c:h val="0.62248394545905905"/>
        </c:manualLayout>
      </c:layout>
      <c:barChart>
        <c:barDir val="col"/>
        <c:grouping val="clustered"/>
        <c:varyColors val="0"/>
        <c:ser>
          <c:idx val="0"/>
          <c:order val="0"/>
          <c:tx>
            <c:strRef>
              <c:f>'[JAG graphs for SC.xlsx]2011-2012'!$C$61</c:f>
              <c:strCache>
                <c:ptCount val="1"/>
                <c:pt idx="0">
                  <c:v>Attendance Rate</c:v>
                </c:pt>
              </c:strCache>
            </c:strRef>
          </c:tx>
          <c:spPr>
            <a:solidFill>
              <a:schemeClr val="accent2"/>
            </a:solidFill>
          </c:spPr>
          <c:invertIfNegative val="0"/>
          <c:dLbls>
            <c:numFmt formatCode="0%" sourceLinked="0"/>
            <c:showLegendKey val="0"/>
            <c:showVal val="1"/>
            <c:showCatName val="0"/>
            <c:showSerName val="0"/>
            <c:showPercent val="0"/>
            <c:showBubbleSize val="0"/>
            <c:showLeaderLines val="0"/>
          </c:dLbls>
          <c:cat>
            <c:strRef>
              <c:f>'[JAG graphs for SC.xlsx]2011-2012'!$B$62:$B$75</c:f>
              <c:strCache>
                <c:ptCount val="14"/>
                <c:pt idx="0">
                  <c:v>Preschool</c:v>
                </c:pt>
                <c:pt idx="1">
                  <c:v>Kindergarten</c:v>
                </c:pt>
                <c:pt idx="2">
                  <c:v>Grade 1</c:v>
                </c:pt>
                <c:pt idx="3">
                  <c:v>Grade 2</c:v>
                </c:pt>
                <c:pt idx="4">
                  <c:v>Grade 3</c:v>
                </c:pt>
                <c:pt idx="5">
                  <c:v>Grade 4</c:v>
                </c:pt>
                <c:pt idx="6">
                  <c:v>Grade 5</c:v>
                </c:pt>
                <c:pt idx="7">
                  <c:v>Grade 6</c:v>
                </c:pt>
                <c:pt idx="8">
                  <c:v>Grade 7</c:v>
                </c:pt>
                <c:pt idx="9">
                  <c:v>Grade 8</c:v>
                </c:pt>
                <c:pt idx="10">
                  <c:v>Grade 9</c:v>
                </c:pt>
                <c:pt idx="11">
                  <c:v>Grade 10</c:v>
                </c:pt>
                <c:pt idx="12">
                  <c:v>Grade 11</c:v>
                </c:pt>
                <c:pt idx="13">
                  <c:v>Grade 12</c:v>
                </c:pt>
              </c:strCache>
            </c:strRef>
          </c:cat>
          <c:val>
            <c:numRef>
              <c:f>'[JAG graphs for SC.xlsx]2011-2012'!$C$62:$C$75</c:f>
              <c:numCache>
                <c:formatCode>General</c:formatCode>
                <c:ptCount val="14"/>
                <c:pt idx="0">
                  <c:v>0.88951000000000002</c:v>
                </c:pt>
                <c:pt idx="1">
                  <c:v>0.93376000000000003</c:v>
                </c:pt>
                <c:pt idx="2">
                  <c:v>0.94667999999999997</c:v>
                </c:pt>
                <c:pt idx="3">
                  <c:v>0.95238</c:v>
                </c:pt>
                <c:pt idx="4">
                  <c:v>0.95560999999999996</c:v>
                </c:pt>
                <c:pt idx="5">
                  <c:v>0.95837000000000006</c:v>
                </c:pt>
                <c:pt idx="6">
                  <c:v>0.95798000000000005</c:v>
                </c:pt>
                <c:pt idx="7">
                  <c:v>0.95523999999999998</c:v>
                </c:pt>
                <c:pt idx="8">
                  <c:v>0.95265</c:v>
                </c:pt>
                <c:pt idx="9">
                  <c:v>0.94721999999999995</c:v>
                </c:pt>
                <c:pt idx="10">
                  <c:v>0.86546999999999996</c:v>
                </c:pt>
                <c:pt idx="11">
                  <c:v>0.82349000000000006</c:v>
                </c:pt>
                <c:pt idx="12">
                  <c:v>0.84191000000000005</c:v>
                </c:pt>
                <c:pt idx="13">
                  <c:v>0.84092999999999996</c:v>
                </c:pt>
              </c:numCache>
            </c:numRef>
          </c:val>
        </c:ser>
        <c:dLbls>
          <c:showLegendKey val="0"/>
          <c:showVal val="0"/>
          <c:showCatName val="0"/>
          <c:showSerName val="0"/>
          <c:showPercent val="0"/>
          <c:showBubbleSize val="0"/>
        </c:dLbls>
        <c:gapWidth val="100"/>
        <c:axId val="101659392"/>
        <c:axId val="101660928"/>
      </c:barChart>
      <c:catAx>
        <c:axId val="101659392"/>
        <c:scaling>
          <c:orientation val="minMax"/>
        </c:scaling>
        <c:delete val="0"/>
        <c:axPos val="b"/>
        <c:majorTickMark val="out"/>
        <c:minorTickMark val="none"/>
        <c:tickLblPos val="nextTo"/>
        <c:crossAx val="101660928"/>
        <c:crosses val="autoZero"/>
        <c:auto val="1"/>
        <c:lblAlgn val="ctr"/>
        <c:lblOffset val="100"/>
        <c:noMultiLvlLbl val="0"/>
      </c:catAx>
      <c:valAx>
        <c:axId val="101660928"/>
        <c:scaling>
          <c:orientation val="minMax"/>
          <c:max val="1"/>
          <c:min val="0.7"/>
        </c:scaling>
        <c:delete val="0"/>
        <c:axPos val="l"/>
        <c:majorGridlines>
          <c:spPr>
            <a:ln>
              <a:noFill/>
            </a:ln>
          </c:spPr>
        </c:majorGridlines>
        <c:numFmt formatCode="0%" sourceLinked="0"/>
        <c:majorTickMark val="out"/>
        <c:minorTickMark val="none"/>
        <c:tickLblPos val="nextTo"/>
        <c:crossAx val="101659392"/>
        <c:crosses val="autoZero"/>
        <c:crossBetween val="between"/>
      </c:valAx>
    </c:plotArea>
    <c:plotVisOnly val="1"/>
    <c:dispBlanksAs val="gap"/>
    <c:showDLblsOverMax val="0"/>
  </c:chart>
  <c:txPr>
    <a:bodyPr/>
    <a:lstStyle/>
    <a:p>
      <a:pPr>
        <a:defRPr sz="1600">
          <a:solidFill>
            <a:srgbClr val="000000"/>
          </a:solidFill>
          <a:latin typeface="Calibri" panose="020F0502020204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000"/>
            </a:pPr>
            <a:r>
              <a:rPr lang="en-US" sz="2000" dirty="0"/>
              <a:t>High </a:t>
            </a:r>
            <a:r>
              <a:rPr lang="en-US" sz="2000" dirty="0" smtClean="0"/>
              <a:t>school student survey</a:t>
            </a:r>
            <a:r>
              <a:rPr lang="en-US" sz="2000" baseline="0" dirty="0" smtClean="0"/>
              <a:t> </a:t>
            </a:r>
            <a:r>
              <a:rPr lang="en-US" sz="2000" dirty="0" smtClean="0"/>
              <a:t>responses</a:t>
            </a:r>
            <a:endParaRPr lang="en-US" sz="2000" dirty="0"/>
          </a:p>
        </c:rich>
      </c:tx>
      <c:layout>
        <c:manualLayout>
          <c:xMode val="edge"/>
          <c:yMode val="edge"/>
          <c:x val="0.19500839892594299"/>
          <c:y val="3.5002671058114901E-2"/>
        </c:manualLayout>
      </c:layout>
      <c:overlay val="0"/>
    </c:title>
    <c:autoTitleDeleted val="0"/>
    <c:plotArea>
      <c:layout>
        <c:manualLayout>
          <c:layoutTarget val="inner"/>
          <c:xMode val="edge"/>
          <c:yMode val="edge"/>
          <c:x val="9.1887810456558E-2"/>
          <c:y val="0.14662310470245099"/>
          <c:w val="0.57070510026368204"/>
          <c:h val="0.70370604005677295"/>
        </c:manualLayout>
      </c:layout>
      <c:barChart>
        <c:barDir val="col"/>
        <c:grouping val="stacked"/>
        <c:varyColors val="0"/>
        <c:ser>
          <c:idx val="1"/>
          <c:order val="0"/>
          <c:tx>
            <c:strRef>
              <c:f>'Survey Responses'!$D$47</c:f>
              <c:strCache>
                <c:ptCount val="1"/>
                <c:pt idx="0">
                  <c:v>1-2 times</c:v>
                </c:pt>
              </c:strCache>
            </c:strRef>
          </c:tx>
          <c:spPr>
            <a:solidFill>
              <a:schemeClr val="accent1"/>
            </a:solidFill>
          </c:spPr>
          <c:invertIfNegative val="0"/>
          <c:cat>
            <c:strRef>
              <c:f>'Survey Responses'!$B$48:$B$50</c:f>
              <c:strCache>
                <c:ptCount val="3"/>
                <c:pt idx="0">
                  <c:v>Sick/Doctor Appt</c:v>
                </c:pt>
                <c:pt idx="1">
                  <c:v>Family Issue</c:v>
                </c:pt>
                <c:pt idx="2">
                  <c:v>Didn’t Feel Like Going</c:v>
                </c:pt>
              </c:strCache>
            </c:strRef>
          </c:cat>
          <c:val>
            <c:numRef>
              <c:f>'Survey Responses'!$D$48:$D$50</c:f>
              <c:numCache>
                <c:formatCode>General</c:formatCode>
                <c:ptCount val="3"/>
                <c:pt idx="0">
                  <c:v>0.38119999999999998</c:v>
                </c:pt>
                <c:pt idx="1">
                  <c:v>0.3211</c:v>
                </c:pt>
                <c:pt idx="2">
                  <c:v>0.26490000000000002</c:v>
                </c:pt>
              </c:numCache>
            </c:numRef>
          </c:val>
        </c:ser>
        <c:ser>
          <c:idx val="2"/>
          <c:order val="1"/>
          <c:tx>
            <c:strRef>
              <c:f>'Survey Responses'!$E$47</c:f>
              <c:strCache>
                <c:ptCount val="1"/>
                <c:pt idx="0">
                  <c:v>3-5 times </c:v>
                </c:pt>
              </c:strCache>
            </c:strRef>
          </c:tx>
          <c:invertIfNegative val="0"/>
          <c:cat>
            <c:strRef>
              <c:f>'Survey Responses'!$B$48:$B$50</c:f>
              <c:strCache>
                <c:ptCount val="3"/>
                <c:pt idx="0">
                  <c:v>Sick/Doctor Appt</c:v>
                </c:pt>
                <c:pt idx="1">
                  <c:v>Family Issue</c:v>
                </c:pt>
                <c:pt idx="2">
                  <c:v>Didn’t Feel Like Going</c:v>
                </c:pt>
              </c:strCache>
            </c:strRef>
          </c:cat>
          <c:val>
            <c:numRef>
              <c:f>'Survey Responses'!$E$48:$E$50</c:f>
              <c:numCache>
                <c:formatCode>General</c:formatCode>
                <c:ptCount val="3"/>
                <c:pt idx="0">
                  <c:v>0.25590000000000002</c:v>
                </c:pt>
                <c:pt idx="1">
                  <c:v>0.13550000000000001</c:v>
                </c:pt>
                <c:pt idx="2">
                  <c:v>0.13400000000000001</c:v>
                </c:pt>
              </c:numCache>
            </c:numRef>
          </c:val>
        </c:ser>
        <c:ser>
          <c:idx val="3"/>
          <c:order val="2"/>
          <c:tx>
            <c:strRef>
              <c:f>'Survey Responses'!$F$47</c:f>
              <c:strCache>
                <c:ptCount val="1"/>
                <c:pt idx="0">
                  <c:v>6 or more times</c:v>
                </c:pt>
              </c:strCache>
            </c:strRef>
          </c:tx>
          <c:invertIfNegative val="0"/>
          <c:cat>
            <c:strRef>
              <c:f>'Survey Responses'!$B$48:$B$50</c:f>
              <c:strCache>
                <c:ptCount val="3"/>
                <c:pt idx="0">
                  <c:v>Sick/Doctor Appt</c:v>
                </c:pt>
                <c:pt idx="1">
                  <c:v>Family Issue</c:v>
                </c:pt>
                <c:pt idx="2">
                  <c:v>Didn’t Feel Like Going</c:v>
                </c:pt>
              </c:strCache>
            </c:strRef>
          </c:cat>
          <c:val>
            <c:numRef>
              <c:f>'Survey Responses'!$F$48:$F$50</c:f>
              <c:numCache>
                <c:formatCode>General</c:formatCode>
                <c:ptCount val="3"/>
                <c:pt idx="0">
                  <c:v>0.12989999999999999</c:v>
                </c:pt>
                <c:pt idx="1">
                  <c:v>7.2800000000000004E-2</c:v>
                </c:pt>
                <c:pt idx="2">
                  <c:v>0.1216</c:v>
                </c:pt>
              </c:numCache>
            </c:numRef>
          </c:val>
        </c:ser>
        <c:dLbls>
          <c:showLegendKey val="0"/>
          <c:showVal val="0"/>
          <c:showCatName val="0"/>
          <c:showSerName val="0"/>
          <c:showPercent val="0"/>
          <c:showBubbleSize val="0"/>
        </c:dLbls>
        <c:gapWidth val="100"/>
        <c:overlap val="100"/>
        <c:axId val="108258432"/>
        <c:axId val="108259968"/>
      </c:barChart>
      <c:catAx>
        <c:axId val="108258432"/>
        <c:scaling>
          <c:orientation val="minMax"/>
        </c:scaling>
        <c:delete val="0"/>
        <c:axPos val="b"/>
        <c:majorTickMark val="out"/>
        <c:minorTickMark val="none"/>
        <c:tickLblPos val="nextTo"/>
        <c:txPr>
          <a:bodyPr/>
          <a:lstStyle/>
          <a:p>
            <a:pPr>
              <a:defRPr sz="1400"/>
            </a:pPr>
            <a:endParaRPr lang="en-US"/>
          </a:p>
        </c:txPr>
        <c:crossAx val="108259968"/>
        <c:crosses val="autoZero"/>
        <c:auto val="1"/>
        <c:lblAlgn val="ctr"/>
        <c:lblOffset val="100"/>
        <c:noMultiLvlLbl val="0"/>
      </c:catAx>
      <c:valAx>
        <c:axId val="108259968"/>
        <c:scaling>
          <c:orientation val="minMax"/>
          <c:max val="1"/>
        </c:scaling>
        <c:delete val="1"/>
        <c:axPos val="l"/>
        <c:majorGridlines>
          <c:spPr>
            <a:ln>
              <a:noFill/>
            </a:ln>
          </c:spPr>
        </c:majorGridlines>
        <c:numFmt formatCode="0%" sourceLinked="0"/>
        <c:majorTickMark val="out"/>
        <c:minorTickMark val="none"/>
        <c:tickLblPos val="nextTo"/>
        <c:crossAx val="108258432"/>
        <c:crosses val="autoZero"/>
        <c:crossBetween val="between"/>
      </c:valAx>
    </c:plotArea>
    <c:legend>
      <c:legendPos val="r"/>
      <c:layout>
        <c:manualLayout>
          <c:xMode val="edge"/>
          <c:yMode val="edge"/>
          <c:x val="0.66126880333108495"/>
          <c:y val="0.47710725546731397"/>
          <c:w val="0.33873119666891499"/>
          <c:h val="0.19147625664662099"/>
        </c:manualLayout>
      </c:layout>
      <c:overlay val="0"/>
    </c:legend>
    <c:plotVisOnly val="1"/>
    <c:dispBlanksAs val="gap"/>
    <c:showDLblsOverMax val="0"/>
  </c:chart>
  <c:txPr>
    <a:bodyPr/>
    <a:lstStyle/>
    <a:p>
      <a:pPr>
        <a:defRPr sz="1600">
          <a:solidFill>
            <a:srgbClr val="000000"/>
          </a:solidFill>
          <a:latin typeface="Calibri" pitchFamily="34"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600"/>
            </a:pPr>
            <a:r>
              <a:rPr lang="en-US" sz="1600" dirty="0"/>
              <a:t>Average number of days absent in eighth and ninth grade </a:t>
            </a:r>
          </a:p>
          <a:p>
            <a:pPr>
              <a:defRPr sz="1600"/>
            </a:pPr>
            <a:r>
              <a:rPr lang="en-US" sz="1600" dirty="0">
                <a:solidFill>
                  <a:srgbClr val="C00000"/>
                </a:solidFill>
              </a:rPr>
              <a:t>Same students followed from eighth to ninth grade</a:t>
            </a:r>
          </a:p>
        </c:rich>
      </c:tx>
      <c:layout>
        <c:manualLayout>
          <c:xMode val="edge"/>
          <c:yMode val="edge"/>
          <c:x val="0.147131147540984"/>
          <c:y val="3.3643892339544498E-2"/>
        </c:manualLayout>
      </c:layout>
      <c:overlay val="0"/>
    </c:title>
    <c:autoTitleDeleted val="0"/>
    <c:plotArea>
      <c:layout>
        <c:manualLayout>
          <c:layoutTarget val="inner"/>
          <c:xMode val="edge"/>
          <c:yMode val="edge"/>
          <c:x val="0.105843390990061"/>
          <c:y val="0.192234649012822"/>
          <c:w val="0.63107479777118003"/>
          <c:h val="0.60137387717839597"/>
        </c:manualLayout>
      </c:layout>
      <c:barChart>
        <c:barDir val="col"/>
        <c:grouping val="stacked"/>
        <c:varyColors val="0"/>
        <c:ser>
          <c:idx val="1"/>
          <c:order val="0"/>
          <c:tx>
            <c:strRef>
              <c:f>Sheet1!$A$3</c:f>
              <c:strCache>
                <c:ptCount val="1"/>
                <c:pt idx="0">
                  <c:v>Excused Absences</c:v>
                </c:pt>
              </c:strCache>
            </c:strRef>
          </c:tx>
          <c:invertIfNegative val="0"/>
          <c:dLbls>
            <c:numFmt formatCode="#,##0.0" sourceLinked="0"/>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Sheet1!$N$2:$O$2</c:f>
              <c:strCache>
                <c:ptCount val="2"/>
                <c:pt idx="0">
                  <c:v>8th Grade</c:v>
                </c:pt>
                <c:pt idx="1">
                  <c:v>9th Grade</c:v>
                </c:pt>
              </c:strCache>
            </c:strRef>
          </c:cat>
          <c:val>
            <c:numRef>
              <c:f>Sheet1!$N$3:$O$3</c:f>
              <c:numCache>
                <c:formatCode>0.0</c:formatCode>
                <c:ptCount val="2"/>
                <c:pt idx="0">
                  <c:v>3.9654690999999991</c:v>
                </c:pt>
                <c:pt idx="1">
                  <c:v>3.1299281999999988</c:v>
                </c:pt>
              </c:numCache>
            </c:numRef>
          </c:val>
        </c:ser>
        <c:ser>
          <c:idx val="0"/>
          <c:order val="1"/>
          <c:tx>
            <c:strRef>
              <c:f>Sheet1!$A$4</c:f>
              <c:strCache>
                <c:ptCount val="1"/>
                <c:pt idx="0">
                  <c:v>Suspensions</c:v>
                </c:pt>
              </c:strCache>
            </c:strRef>
          </c:tx>
          <c:invertIfNegative val="0"/>
          <c:dLbls>
            <c:txPr>
              <a:bodyPr/>
              <a:lstStyle/>
              <a:p>
                <a:pPr>
                  <a:defRPr>
                    <a:solidFill>
                      <a:schemeClr val="bg1"/>
                    </a:solidFill>
                  </a:defRPr>
                </a:pPr>
                <a:endParaRPr lang="en-US"/>
              </a:p>
            </c:txPr>
            <c:showLegendKey val="0"/>
            <c:showVal val="1"/>
            <c:showCatName val="0"/>
            <c:showSerName val="0"/>
            <c:showPercent val="0"/>
            <c:showBubbleSize val="0"/>
            <c:showLeaderLines val="0"/>
          </c:dLbls>
          <c:cat>
            <c:strRef>
              <c:f>Sheet1!$N$2:$O$2</c:f>
              <c:strCache>
                <c:ptCount val="2"/>
                <c:pt idx="0">
                  <c:v>8th Grade</c:v>
                </c:pt>
                <c:pt idx="1">
                  <c:v>9th Grade</c:v>
                </c:pt>
              </c:strCache>
            </c:strRef>
          </c:cat>
          <c:val>
            <c:numRef>
              <c:f>Sheet1!$N$4:$O$4</c:f>
              <c:numCache>
                <c:formatCode>0.0</c:formatCode>
                <c:ptCount val="2"/>
                <c:pt idx="0">
                  <c:v>0.67143129999999995</c:v>
                </c:pt>
                <c:pt idx="1">
                  <c:v>1.193824</c:v>
                </c:pt>
              </c:numCache>
            </c:numRef>
          </c:val>
        </c:ser>
        <c:ser>
          <c:idx val="2"/>
          <c:order val="2"/>
          <c:tx>
            <c:strRef>
              <c:f>Sheet1!$A$5</c:f>
              <c:strCache>
                <c:ptCount val="1"/>
                <c:pt idx="0">
                  <c:v>Unexcused Absences</c:v>
                </c:pt>
              </c:strCache>
            </c:strRef>
          </c:tx>
          <c:invertIfNegative val="0"/>
          <c:dLbls>
            <c:txPr>
              <a:bodyPr/>
              <a:lstStyle/>
              <a:p>
                <a:pPr>
                  <a:defRPr b="0"/>
                </a:pPr>
                <a:endParaRPr lang="en-US"/>
              </a:p>
            </c:txPr>
            <c:showLegendKey val="0"/>
            <c:showVal val="1"/>
            <c:showCatName val="0"/>
            <c:showSerName val="0"/>
            <c:showPercent val="0"/>
            <c:showBubbleSize val="0"/>
            <c:showLeaderLines val="0"/>
          </c:dLbls>
          <c:cat>
            <c:strRef>
              <c:f>Sheet1!$N$2:$O$2</c:f>
              <c:strCache>
                <c:ptCount val="2"/>
                <c:pt idx="0">
                  <c:v>8th Grade</c:v>
                </c:pt>
                <c:pt idx="1">
                  <c:v>9th Grade</c:v>
                </c:pt>
              </c:strCache>
            </c:strRef>
          </c:cat>
          <c:val>
            <c:numRef>
              <c:f>Sheet1!$N$5:$O$5</c:f>
              <c:numCache>
                <c:formatCode>0.0</c:formatCode>
                <c:ptCount val="2"/>
                <c:pt idx="0">
                  <c:v>3.7150709000000002</c:v>
                </c:pt>
                <c:pt idx="1">
                  <c:v>12.149990300000001</c:v>
                </c:pt>
              </c:numCache>
            </c:numRef>
          </c:val>
        </c:ser>
        <c:dLbls>
          <c:showLegendKey val="0"/>
          <c:showVal val="0"/>
          <c:showCatName val="0"/>
          <c:showSerName val="0"/>
          <c:showPercent val="0"/>
          <c:showBubbleSize val="0"/>
        </c:dLbls>
        <c:gapWidth val="50"/>
        <c:overlap val="100"/>
        <c:axId val="110576768"/>
        <c:axId val="110578304"/>
      </c:barChart>
      <c:catAx>
        <c:axId val="110576768"/>
        <c:scaling>
          <c:orientation val="minMax"/>
        </c:scaling>
        <c:delete val="0"/>
        <c:axPos val="b"/>
        <c:majorTickMark val="out"/>
        <c:minorTickMark val="none"/>
        <c:tickLblPos val="nextTo"/>
        <c:crossAx val="110578304"/>
        <c:crosses val="autoZero"/>
        <c:auto val="1"/>
        <c:lblAlgn val="ctr"/>
        <c:lblOffset val="100"/>
        <c:noMultiLvlLbl val="0"/>
      </c:catAx>
      <c:valAx>
        <c:axId val="110578304"/>
        <c:scaling>
          <c:orientation val="minMax"/>
        </c:scaling>
        <c:delete val="0"/>
        <c:axPos val="l"/>
        <c:title>
          <c:tx>
            <c:rich>
              <a:bodyPr rot="-5400000" vert="horz"/>
              <a:lstStyle/>
              <a:p>
                <a:pPr>
                  <a:defRPr/>
                </a:pPr>
                <a:r>
                  <a:rPr lang="en-US"/>
                  <a:t>Number of Days Absent</a:t>
                </a:r>
              </a:p>
            </c:rich>
          </c:tx>
          <c:layout>
            <c:manualLayout>
              <c:xMode val="edge"/>
              <c:yMode val="edge"/>
              <c:x val="6.6402048104642697E-3"/>
              <c:y val="0.28179317259255598"/>
            </c:manualLayout>
          </c:layout>
          <c:overlay val="0"/>
        </c:title>
        <c:numFmt formatCode="0" sourceLinked="0"/>
        <c:majorTickMark val="out"/>
        <c:minorTickMark val="none"/>
        <c:tickLblPos val="nextTo"/>
        <c:crossAx val="110576768"/>
        <c:crosses val="autoZero"/>
        <c:crossBetween val="between"/>
      </c:valAx>
    </c:plotArea>
    <c:legend>
      <c:legendPos val="r"/>
      <c:overlay val="0"/>
    </c:legend>
    <c:plotVisOnly val="1"/>
    <c:dispBlanksAs val="gap"/>
    <c:showDLblsOverMax val="0"/>
  </c:chart>
  <c:txPr>
    <a:bodyPr/>
    <a:lstStyle/>
    <a:p>
      <a:pPr>
        <a:defRPr sz="1600">
          <a:solidFill>
            <a:srgbClr val="000000"/>
          </a:solidFill>
          <a:latin typeface="Calibri" panose="020F0502020204030204" pitchFamily="34" charset="0"/>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Attendance Rates by Grade from 2007-08 to 2012-13</a:t>
            </a:r>
          </a:p>
        </c:rich>
      </c:tx>
      <c:overlay val="0"/>
    </c:title>
    <c:autoTitleDeleted val="0"/>
    <c:plotArea>
      <c:layout/>
      <c:lineChart>
        <c:grouping val="standard"/>
        <c:varyColors val="0"/>
        <c:ser>
          <c:idx val="0"/>
          <c:order val="0"/>
          <c:tx>
            <c:strRef>
              <c:f>'[JAG graphs for SC.xlsx]Todd''s slides'!$E$5</c:f>
              <c:strCache>
                <c:ptCount val="1"/>
                <c:pt idx="0">
                  <c:v>Grades 1 to 4</c:v>
                </c:pt>
              </c:strCache>
            </c:strRef>
          </c:tx>
          <c:spPr>
            <a:ln w="63500"/>
          </c:spPr>
          <c:marker>
            <c:symbol val="square"/>
            <c:size val="7"/>
          </c:marker>
          <c:dLbls>
            <c:numFmt formatCode="0%" sourceLinked="0"/>
            <c:txPr>
              <a:bodyPr/>
              <a:lstStyle/>
              <a:p>
                <a:pPr>
                  <a:defRPr>
                    <a:solidFill>
                      <a:schemeClr val="tx2"/>
                    </a:solidFill>
                  </a:defRPr>
                </a:pPr>
                <a:endParaRPr lang="en-US"/>
              </a:p>
            </c:txPr>
            <c:dLblPos val="t"/>
            <c:showLegendKey val="0"/>
            <c:showVal val="1"/>
            <c:showCatName val="0"/>
            <c:showSerName val="0"/>
            <c:showPercent val="0"/>
            <c:showBubbleSize val="0"/>
            <c:showLeaderLines val="0"/>
          </c:dLbls>
          <c:cat>
            <c:strRef>
              <c:f>'[JAG graphs for SC.xlsx]Todd''s slides'!$F$4:$K$4</c:f>
              <c:strCache>
                <c:ptCount val="6"/>
                <c:pt idx="0">
                  <c:v>2007-08</c:v>
                </c:pt>
                <c:pt idx="1">
                  <c:v>2008-09</c:v>
                </c:pt>
                <c:pt idx="2">
                  <c:v>2009-10</c:v>
                </c:pt>
                <c:pt idx="3">
                  <c:v>2010-11</c:v>
                </c:pt>
                <c:pt idx="4">
                  <c:v>2011-12</c:v>
                </c:pt>
                <c:pt idx="5">
                  <c:v>2012-13</c:v>
                </c:pt>
              </c:strCache>
            </c:strRef>
          </c:cat>
          <c:val>
            <c:numRef>
              <c:f>'[JAG graphs for SC.xlsx]Todd''s slides'!$F$5:$K$5</c:f>
              <c:numCache>
                <c:formatCode>General</c:formatCode>
                <c:ptCount val="6"/>
                <c:pt idx="0">
                  <c:v>0.94599999999999995</c:v>
                </c:pt>
                <c:pt idx="1">
                  <c:v>0.94699999999999995</c:v>
                </c:pt>
                <c:pt idx="2">
                  <c:v>0.95199999999999996</c:v>
                </c:pt>
                <c:pt idx="3">
                  <c:v>0.94899999999999995</c:v>
                </c:pt>
                <c:pt idx="4">
                  <c:v>0.95399999999999996</c:v>
                </c:pt>
                <c:pt idx="5">
                  <c:v>0.94699999999999995</c:v>
                </c:pt>
              </c:numCache>
            </c:numRef>
          </c:val>
          <c:smooth val="0"/>
        </c:ser>
        <c:ser>
          <c:idx val="1"/>
          <c:order val="1"/>
          <c:tx>
            <c:strRef>
              <c:f>'[JAG graphs for SC.xlsx]Todd''s slides'!$E$6</c:f>
              <c:strCache>
                <c:ptCount val="1"/>
                <c:pt idx="0">
                  <c:v>Grades 5 to 8</c:v>
                </c:pt>
              </c:strCache>
            </c:strRef>
          </c:tx>
          <c:spPr>
            <a:ln w="50800"/>
          </c:spPr>
          <c:marker>
            <c:symbol val="diamond"/>
            <c:size val="7"/>
          </c:marker>
          <c:dLbls>
            <c:numFmt formatCode="0%" sourceLinked="0"/>
            <c:txPr>
              <a:bodyPr/>
              <a:lstStyle/>
              <a:p>
                <a:pPr>
                  <a:defRPr>
                    <a:solidFill>
                      <a:srgbClr val="A50021"/>
                    </a:solidFill>
                  </a:defRPr>
                </a:pPr>
                <a:endParaRPr lang="en-US"/>
              </a:p>
            </c:txPr>
            <c:dLblPos val="b"/>
            <c:showLegendKey val="0"/>
            <c:showVal val="1"/>
            <c:showCatName val="0"/>
            <c:showSerName val="0"/>
            <c:showPercent val="0"/>
            <c:showBubbleSize val="0"/>
            <c:showLeaderLines val="0"/>
          </c:dLbls>
          <c:cat>
            <c:strRef>
              <c:f>'[JAG graphs for SC.xlsx]Todd''s slides'!$F$4:$K$4</c:f>
              <c:strCache>
                <c:ptCount val="6"/>
                <c:pt idx="0">
                  <c:v>2007-08</c:v>
                </c:pt>
                <c:pt idx="1">
                  <c:v>2008-09</c:v>
                </c:pt>
                <c:pt idx="2">
                  <c:v>2009-10</c:v>
                </c:pt>
                <c:pt idx="3">
                  <c:v>2010-11</c:v>
                </c:pt>
                <c:pt idx="4">
                  <c:v>2011-12</c:v>
                </c:pt>
                <c:pt idx="5">
                  <c:v>2012-13</c:v>
                </c:pt>
              </c:strCache>
            </c:strRef>
          </c:cat>
          <c:val>
            <c:numRef>
              <c:f>'[JAG graphs for SC.xlsx]Todd''s slides'!$F$6:$K$6</c:f>
              <c:numCache>
                <c:formatCode>General</c:formatCode>
                <c:ptCount val="6"/>
                <c:pt idx="0">
                  <c:v>0.94399999999999995</c:v>
                </c:pt>
                <c:pt idx="1">
                  <c:v>0.94799999999999995</c:v>
                </c:pt>
                <c:pt idx="2">
                  <c:v>0.95199999999999996</c:v>
                </c:pt>
                <c:pt idx="3">
                  <c:v>0.95</c:v>
                </c:pt>
                <c:pt idx="4">
                  <c:v>0.95499999999999996</c:v>
                </c:pt>
                <c:pt idx="5">
                  <c:v>0.94699999999999995</c:v>
                </c:pt>
              </c:numCache>
            </c:numRef>
          </c:val>
          <c:smooth val="0"/>
        </c:ser>
        <c:ser>
          <c:idx val="2"/>
          <c:order val="2"/>
          <c:tx>
            <c:strRef>
              <c:f>'[JAG graphs for SC.xlsx]Todd''s slides'!$E$7</c:f>
              <c:strCache>
                <c:ptCount val="1"/>
                <c:pt idx="0">
                  <c:v>Grades 9 to 12</c:v>
                </c:pt>
              </c:strCache>
            </c:strRef>
          </c:tx>
          <c:spPr>
            <a:ln w="53975"/>
          </c:spPr>
          <c:dLbls>
            <c:numFmt formatCode="0%" sourceLinked="0"/>
            <c:txPr>
              <a:bodyPr/>
              <a:lstStyle/>
              <a:p>
                <a:pPr>
                  <a:defRPr>
                    <a:solidFill>
                      <a:schemeClr val="accent3"/>
                    </a:solidFill>
                  </a:defRPr>
                </a:pPr>
                <a:endParaRPr lang="en-US"/>
              </a:p>
            </c:txPr>
            <c:dLblPos val="t"/>
            <c:showLegendKey val="0"/>
            <c:showVal val="1"/>
            <c:showCatName val="0"/>
            <c:showSerName val="0"/>
            <c:showPercent val="0"/>
            <c:showBubbleSize val="0"/>
            <c:showLeaderLines val="0"/>
          </c:dLbls>
          <c:cat>
            <c:strRef>
              <c:f>'[JAG graphs for SC.xlsx]Todd''s slides'!$F$4:$K$4</c:f>
              <c:strCache>
                <c:ptCount val="6"/>
                <c:pt idx="0">
                  <c:v>2007-08</c:v>
                </c:pt>
                <c:pt idx="1">
                  <c:v>2008-09</c:v>
                </c:pt>
                <c:pt idx="2">
                  <c:v>2009-10</c:v>
                </c:pt>
                <c:pt idx="3">
                  <c:v>2010-11</c:v>
                </c:pt>
                <c:pt idx="4">
                  <c:v>2011-12</c:v>
                </c:pt>
                <c:pt idx="5">
                  <c:v>2012-13</c:v>
                </c:pt>
              </c:strCache>
            </c:strRef>
          </c:cat>
          <c:val>
            <c:numRef>
              <c:f>'[JAG graphs for SC.xlsx]Todd''s slides'!$F$7:$K$7</c:f>
              <c:numCache>
                <c:formatCode>General</c:formatCode>
                <c:ptCount val="6"/>
                <c:pt idx="0">
                  <c:v>0.77600000000000002</c:v>
                </c:pt>
                <c:pt idx="1">
                  <c:v>0.80600000000000005</c:v>
                </c:pt>
                <c:pt idx="2">
                  <c:v>0.82299999999999995</c:v>
                </c:pt>
                <c:pt idx="3">
                  <c:v>0.83399999999999996</c:v>
                </c:pt>
                <c:pt idx="4">
                  <c:v>0.85699999999999998</c:v>
                </c:pt>
                <c:pt idx="5">
                  <c:v>0.875</c:v>
                </c:pt>
              </c:numCache>
            </c:numRef>
          </c:val>
          <c:smooth val="0"/>
        </c:ser>
        <c:dLbls>
          <c:showLegendKey val="0"/>
          <c:showVal val="0"/>
          <c:showCatName val="0"/>
          <c:showSerName val="0"/>
          <c:showPercent val="0"/>
          <c:showBubbleSize val="0"/>
        </c:dLbls>
        <c:marker val="1"/>
        <c:smooth val="0"/>
        <c:axId val="110725760"/>
        <c:axId val="110739840"/>
      </c:lineChart>
      <c:catAx>
        <c:axId val="110725760"/>
        <c:scaling>
          <c:orientation val="minMax"/>
        </c:scaling>
        <c:delete val="0"/>
        <c:axPos val="b"/>
        <c:majorTickMark val="out"/>
        <c:minorTickMark val="none"/>
        <c:tickLblPos val="nextTo"/>
        <c:crossAx val="110739840"/>
        <c:crosses val="autoZero"/>
        <c:auto val="1"/>
        <c:lblAlgn val="ctr"/>
        <c:lblOffset val="100"/>
        <c:noMultiLvlLbl val="0"/>
      </c:catAx>
      <c:valAx>
        <c:axId val="110739840"/>
        <c:scaling>
          <c:orientation val="minMax"/>
          <c:max val="1"/>
          <c:min val="0.7"/>
        </c:scaling>
        <c:delete val="0"/>
        <c:axPos val="l"/>
        <c:majorGridlines>
          <c:spPr>
            <a:ln>
              <a:noFill/>
            </a:ln>
          </c:spPr>
        </c:majorGridlines>
        <c:numFmt formatCode="0%" sourceLinked="0"/>
        <c:majorTickMark val="out"/>
        <c:minorTickMark val="none"/>
        <c:tickLblPos val="nextTo"/>
        <c:crossAx val="110725760"/>
        <c:crosses val="autoZero"/>
        <c:crossBetween val="between"/>
      </c:valAx>
    </c:plotArea>
    <c:legend>
      <c:legendPos val="b"/>
      <c:overlay val="0"/>
    </c:legend>
    <c:plotVisOnly val="1"/>
    <c:dispBlanksAs val="gap"/>
    <c:showDLblsOverMax val="0"/>
  </c:chart>
  <c:txPr>
    <a:bodyPr/>
    <a:lstStyle/>
    <a:p>
      <a:pPr>
        <a:defRPr sz="1600">
          <a:solidFill>
            <a:srgbClr val="000000"/>
          </a:solidFill>
          <a:latin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Percent of Students in the Chicago Public Schools who are Chronically Absent, by Grade, 2011-2012</a:t>
            </a:r>
          </a:p>
        </c:rich>
      </c:tx>
      <c:layout>
        <c:manualLayout>
          <c:xMode val="edge"/>
          <c:yMode val="edge"/>
          <c:x val="0.137063844397975"/>
          <c:y val="4.3195850477355698E-2"/>
        </c:manualLayout>
      </c:layout>
      <c:overlay val="0"/>
    </c:title>
    <c:autoTitleDeleted val="0"/>
    <c:plotArea>
      <c:layout>
        <c:manualLayout>
          <c:layoutTarget val="inner"/>
          <c:xMode val="edge"/>
          <c:yMode val="edge"/>
          <c:x val="0.10318710579806099"/>
          <c:y val="0.160439779467664"/>
          <c:w val="0.88223333125118197"/>
          <c:h val="0.61205220252785897"/>
        </c:manualLayout>
      </c:layout>
      <c:barChart>
        <c:barDir val="col"/>
        <c:grouping val="stacked"/>
        <c:varyColors val="0"/>
        <c:ser>
          <c:idx val="0"/>
          <c:order val="0"/>
          <c:tx>
            <c:strRef>
              <c:f>'2011-2012'!$C$3</c:f>
              <c:strCache>
                <c:ptCount val="1"/>
                <c:pt idx="0">
                  <c:v> 10% &lt; 15%</c:v>
                </c:pt>
              </c:strCache>
            </c:strRef>
          </c:tx>
          <c:spPr>
            <a:solidFill>
              <a:schemeClr val="accent2">
                <a:lumMod val="20000"/>
                <a:lumOff val="80000"/>
              </a:schemeClr>
            </a:solidFill>
          </c:spPr>
          <c:invertIfNegative val="0"/>
          <c:cat>
            <c:strRef>
              <c:f>'2011-2012'!$B$4:$B$17</c:f>
              <c:strCache>
                <c:ptCount val="14"/>
                <c:pt idx="0">
                  <c:v>Preschool</c:v>
                </c:pt>
                <c:pt idx="1">
                  <c:v>Kindergarten</c:v>
                </c:pt>
                <c:pt idx="2">
                  <c:v>Grade 1</c:v>
                </c:pt>
                <c:pt idx="3">
                  <c:v>Grade 2</c:v>
                </c:pt>
                <c:pt idx="4">
                  <c:v>Grade 3</c:v>
                </c:pt>
                <c:pt idx="5">
                  <c:v>Grade 4</c:v>
                </c:pt>
                <c:pt idx="6">
                  <c:v>Grade 5</c:v>
                </c:pt>
                <c:pt idx="7">
                  <c:v>Grade 6</c:v>
                </c:pt>
                <c:pt idx="8">
                  <c:v>Grade 7</c:v>
                </c:pt>
                <c:pt idx="9">
                  <c:v>Grade 8</c:v>
                </c:pt>
                <c:pt idx="10">
                  <c:v>Grade 9</c:v>
                </c:pt>
                <c:pt idx="11">
                  <c:v>Grade 10</c:v>
                </c:pt>
                <c:pt idx="12">
                  <c:v>Grade 11</c:v>
                </c:pt>
                <c:pt idx="13">
                  <c:v>Grade 12</c:v>
                </c:pt>
              </c:strCache>
            </c:strRef>
          </c:cat>
          <c:val>
            <c:numRef>
              <c:f>'2011-2012'!$C$4:$C$17</c:f>
              <c:numCache>
                <c:formatCode>General</c:formatCode>
                <c:ptCount val="14"/>
                <c:pt idx="0">
                  <c:v>0.15276000000000001</c:v>
                </c:pt>
                <c:pt idx="1">
                  <c:v>0.10888</c:v>
                </c:pt>
                <c:pt idx="2">
                  <c:v>8.6989999999999998E-2</c:v>
                </c:pt>
                <c:pt idx="3">
                  <c:v>7.417E-2</c:v>
                </c:pt>
                <c:pt idx="4">
                  <c:v>6.6339999999999996E-2</c:v>
                </c:pt>
                <c:pt idx="5">
                  <c:v>5.9589999999999997E-2</c:v>
                </c:pt>
                <c:pt idx="6">
                  <c:v>5.8819999999999997E-2</c:v>
                </c:pt>
                <c:pt idx="7">
                  <c:v>6.2579999999999997E-2</c:v>
                </c:pt>
                <c:pt idx="8">
                  <c:v>6.6280000000000006E-2</c:v>
                </c:pt>
                <c:pt idx="9">
                  <c:v>7.0260000000000003E-2</c:v>
                </c:pt>
                <c:pt idx="10">
                  <c:v>0.10599</c:v>
                </c:pt>
                <c:pt idx="11">
                  <c:v>0.11092</c:v>
                </c:pt>
                <c:pt idx="12">
                  <c:v>0.13174</c:v>
                </c:pt>
                <c:pt idx="13">
                  <c:v>0.16145999999999999</c:v>
                </c:pt>
              </c:numCache>
            </c:numRef>
          </c:val>
        </c:ser>
        <c:ser>
          <c:idx val="1"/>
          <c:order val="1"/>
          <c:tx>
            <c:strRef>
              <c:f>'2011-2012'!$D$3</c:f>
              <c:strCache>
                <c:ptCount val="1"/>
                <c:pt idx="0">
                  <c:v>15% &lt; 20% </c:v>
                </c:pt>
              </c:strCache>
            </c:strRef>
          </c:tx>
          <c:spPr>
            <a:solidFill>
              <a:schemeClr val="accent2">
                <a:lumMod val="60000"/>
                <a:lumOff val="40000"/>
              </a:schemeClr>
            </a:solidFill>
          </c:spPr>
          <c:invertIfNegative val="0"/>
          <c:cat>
            <c:strRef>
              <c:f>'2011-2012'!$B$4:$B$17</c:f>
              <c:strCache>
                <c:ptCount val="14"/>
                <c:pt idx="0">
                  <c:v>Preschool</c:v>
                </c:pt>
                <c:pt idx="1">
                  <c:v>Kindergarten</c:v>
                </c:pt>
                <c:pt idx="2">
                  <c:v>Grade 1</c:v>
                </c:pt>
                <c:pt idx="3">
                  <c:v>Grade 2</c:v>
                </c:pt>
                <c:pt idx="4">
                  <c:v>Grade 3</c:v>
                </c:pt>
                <c:pt idx="5">
                  <c:v>Grade 4</c:v>
                </c:pt>
                <c:pt idx="6">
                  <c:v>Grade 5</c:v>
                </c:pt>
                <c:pt idx="7">
                  <c:v>Grade 6</c:v>
                </c:pt>
                <c:pt idx="8">
                  <c:v>Grade 7</c:v>
                </c:pt>
                <c:pt idx="9">
                  <c:v>Grade 8</c:v>
                </c:pt>
                <c:pt idx="10">
                  <c:v>Grade 9</c:v>
                </c:pt>
                <c:pt idx="11">
                  <c:v>Grade 10</c:v>
                </c:pt>
                <c:pt idx="12">
                  <c:v>Grade 11</c:v>
                </c:pt>
                <c:pt idx="13">
                  <c:v>Grade 12</c:v>
                </c:pt>
              </c:strCache>
            </c:strRef>
          </c:cat>
          <c:val>
            <c:numRef>
              <c:f>'2011-2012'!$D$4:$D$17</c:f>
              <c:numCache>
                <c:formatCode>General</c:formatCode>
                <c:ptCount val="14"/>
                <c:pt idx="0">
                  <c:v>8.5620000000000002E-2</c:v>
                </c:pt>
                <c:pt idx="1">
                  <c:v>4.5760000000000002E-2</c:v>
                </c:pt>
                <c:pt idx="2">
                  <c:v>3.09E-2</c:v>
                </c:pt>
                <c:pt idx="3">
                  <c:v>2.631E-2</c:v>
                </c:pt>
                <c:pt idx="4">
                  <c:v>2.256E-2</c:v>
                </c:pt>
                <c:pt idx="5">
                  <c:v>1.8239999999999999E-2</c:v>
                </c:pt>
                <c:pt idx="6">
                  <c:v>2.1000000000000001E-2</c:v>
                </c:pt>
                <c:pt idx="7">
                  <c:v>2.2249999999999999E-2</c:v>
                </c:pt>
                <c:pt idx="8">
                  <c:v>2.52E-2</c:v>
                </c:pt>
                <c:pt idx="9">
                  <c:v>2.5919999999999999E-2</c:v>
                </c:pt>
                <c:pt idx="10">
                  <c:v>6.6439999999999999E-2</c:v>
                </c:pt>
                <c:pt idx="11">
                  <c:v>7.7420000000000003E-2</c:v>
                </c:pt>
                <c:pt idx="12">
                  <c:v>8.9560000000000001E-2</c:v>
                </c:pt>
                <c:pt idx="13">
                  <c:v>0.11037</c:v>
                </c:pt>
              </c:numCache>
            </c:numRef>
          </c:val>
        </c:ser>
        <c:ser>
          <c:idx val="2"/>
          <c:order val="2"/>
          <c:tx>
            <c:strRef>
              <c:f>'2011-2012'!$E$3</c:f>
              <c:strCache>
                <c:ptCount val="1"/>
                <c:pt idx="0">
                  <c:v>20%+</c:v>
                </c:pt>
              </c:strCache>
            </c:strRef>
          </c:tx>
          <c:spPr>
            <a:solidFill>
              <a:schemeClr val="accent2">
                <a:lumMod val="75000"/>
              </a:schemeClr>
            </a:solidFill>
          </c:spPr>
          <c:invertIfNegative val="0"/>
          <c:cat>
            <c:strRef>
              <c:f>'2011-2012'!$B$4:$B$17</c:f>
              <c:strCache>
                <c:ptCount val="14"/>
                <c:pt idx="0">
                  <c:v>Preschool</c:v>
                </c:pt>
                <c:pt idx="1">
                  <c:v>Kindergarten</c:v>
                </c:pt>
                <c:pt idx="2">
                  <c:v>Grade 1</c:v>
                </c:pt>
                <c:pt idx="3">
                  <c:v>Grade 2</c:v>
                </c:pt>
                <c:pt idx="4">
                  <c:v>Grade 3</c:v>
                </c:pt>
                <c:pt idx="5">
                  <c:v>Grade 4</c:v>
                </c:pt>
                <c:pt idx="6">
                  <c:v>Grade 5</c:v>
                </c:pt>
                <c:pt idx="7">
                  <c:v>Grade 6</c:v>
                </c:pt>
                <c:pt idx="8">
                  <c:v>Grade 7</c:v>
                </c:pt>
                <c:pt idx="9">
                  <c:v>Grade 8</c:v>
                </c:pt>
                <c:pt idx="10">
                  <c:v>Grade 9</c:v>
                </c:pt>
                <c:pt idx="11">
                  <c:v>Grade 10</c:v>
                </c:pt>
                <c:pt idx="12">
                  <c:v>Grade 11</c:v>
                </c:pt>
                <c:pt idx="13">
                  <c:v>Grade 12</c:v>
                </c:pt>
              </c:strCache>
            </c:strRef>
          </c:cat>
          <c:val>
            <c:numRef>
              <c:f>'2011-2012'!$E$4:$E$17</c:f>
              <c:numCache>
                <c:formatCode>General</c:formatCode>
                <c:ptCount val="14"/>
                <c:pt idx="0">
                  <c:v>0.15384</c:v>
                </c:pt>
                <c:pt idx="1">
                  <c:v>4.7480000000000001E-2</c:v>
                </c:pt>
                <c:pt idx="2">
                  <c:v>2.981E-2</c:v>
                </c:pt>
                <c:pt idx="3">
                  <c:v>2.2630000000000001E-2</c:v>
                </c:pt>
                <c:pt idx="4">
                  <c:v>1.907E-2</c:v>
                </c:pt>
                <c:pt idx="5">
                  <c:v>1.6109999999999999E-2</c:v>
                </c:pt>
                <c:pt idx="6">
                  <c:v>1.7069999999999998E-2</c:v>
                </c:pt>
                <c:pt idx="7">
                  <c:v>2.3439999999999999E-2</c:v>
                </c:pt>
                <c:pt idx="8">
                  <c:v>3.099E-2</c:v>
                </c:pt>
                <c:pt idx="9">
                  <c:v>3.5479999999999998E-2</c:v>
                </c:pt>
                <c:pt idx="10">
                  <c:v>0.21893000000000001</c:v>
                </c:pt>
                <c:pt idx="11">
                  <c:v>0.31298999999999999</c:v>
                </c:pt>
                <c:pt idx="12">
                  <c:v>0.27692</c:v>
                </c:pt>
                <c:pt idx="13">
                  <c:v>0.28132000000000001</c:v>
                </c:pt>
              </c:numCache>
            </c:numRef>
          </c:val>
        </c:ser>
        <c:dLbls>
          <c:showLegendKey val="0"/>
          <c:showVal val="0"/>
          <c:showCatName val="0"/>
          <c:showSerName val="0"/>
          <c:showPercent val="0"/>
          <c:showBubbleSize val="0"/>
        </c:dLbls>
        <c:gapWidth val="150"/>
        <c:overlap val="100"/>
        <c:axId val="102049280"/>
        <c:axId val="102050816"/>
      </c:barChart>
      <c:catAx>
        <c:axId val="102049280"/>
        <c:scaling>
          <c:orientation val="minMax"/>
        </c:scaling>
        <c:delete val="0"/>
        <c:axPos val="b"/>
        <c:majorTickMark val="out"/>
        <c:minorTickMark val="none"/>
        <c:tickLblPos val="nextTo"/>
        <c:crossAx val="102050816"/>
        <c:crosses val="autoZero"/>
        <c:auto val="1"/>
        <c:lblAlgn val="ctr"/>
        <c:lblOffset val="100"/>
        <c:noMultiLvlLbl val="0"/>
      </c:catAx>
      <c:valAx>
        <c:axId val="102050816"/>
        <c:scaling>
          <c:orientation val="minMax"/>
        </c:scaling>
        <c:delete val="0"/>
        <c:axPos val="l"/>
        <c:majorGridlines>
          <c:spPr>
            <a:ln>
              <a:noFill/>
            </a:ln>
          </c:spPr>
        </c:majorGridlines>
        <c:title>
          <c:tx>
            <c:rich>
              <a:bodyPr rot="-5400000" vert="horz"/>
              <a:lstStyle/>
              <a:p>
                <a:pPr>
                  <a:defRPr/>
                </a:pPr>
                <a:r>
                  <a:rPr lang="en-US"/>
                  <a:t>Percent Chronically Absent</a:t>
                </a:r>
              </a:p>
            </c:rich>
          </c:tx>
          <c:layout/>
          <c:overlay val="0"/>
        </c:title>
        <c:numFmt formatCode="0%" sourceLinked="0"/>
        <c:majorTickMark val="out"/>
        <c:minorTickMark val="none"/>
        <c:tickLblPos val="nextTo"/>
        <c:spPr>
          <a:ln>
            <a:noFill/>
          </a:ln>
        </c:spPr>
        <c:crossAx val="102049280"/>
        <c:crosses val="autoZero"/>
        <c:crossBetween val="between"/>
      </c:valAx>
      <c:spPr>
        <a:ln>
          <a:noFill/>
        </a:ln>
      </c:spPr>
    </c:plotArea>
    <c:legend>
      <c:legendPos val="b"/>
      <c:layout>
        <c:manualLayout>
          <c:xMode val="edge"/>
          <c:yMode val="edge"/>
          <c:x val="0.37263016157170598"/>
          <c:y val="0.93920269076513896"/>
          <c:w val="0.411094979576687"/>
          <c:h val="6.0797309234860902E-2"/>
        </c:manualLayout>
      </c:layout>
      <c:overlay val="0"/>
    </c:legend>
    <c:plotVisOnly val="1"/>
    <c:dispBlanksAs val="gap"/>
    <c:showDLblsOverMax val="0"/>
  </c:chart>
  <c:spPr>
    <a:ln>
      <a:noFill/>
    </a:ln>
  </c:spPr>
  <c:txPr>
    <a:bodyPr/>
    <a:lstStyle/>
    <a:p>
      <a:pPr>
        <a:defRPr sz="1600">
          <a:solidFill>
            <a:srgbClr val="000000"/>
          </a:solidFill>
          <a:latin typeface="Calibri"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sz="1600"/>
            </a:pPr>
            <a:r>
              <a:rPr lang="en-US" sz="1600"/>
              <a:t>Total Number of Years of Chronic Absenteeism among Chronically Absent Third Graders, </a:t>
            </a:r>
          </a:p>
          <a:p>
            <a:pPr>
              <a:defRPr sz="1600"/>
            </a:pPr>
            <a:r>
              <a:rPr lang="en-US" sz="1600"/>
              <a:t>2011-2012 </a:t>
            </a:r>
          </a:p>
        </c:rich>
      </c:tx>
      <c:layout/>
      <c:overlay val="0"/>
    </c:title>
    <c:autoTitleDeleted val="0"/>
    <c:plotArea>
      <c:layout/>
      <c:barChart>
        <c:barDir val="col"/>
        <c:grouping val="stacked"/>
        <c:varyColors val="0"/>
        <c:ser>
          <c:idx val="0"/>
          <c:order val="0"/>
          <c:tx>
            <c:strRef>
              <c:f>'[JAG graphs for SC.xlsx] Third Graders'!$D$3</c:f>
              <c:strCache>
                <c:ptCount val="1"/>
                <c:pt idx="0">
                  <c:v>Three or Four Years</c:v>
                </c:pt>
              </c:strCache>
            </c:strRef>
          </c:tx>
          <c:invertIfNegative val="0"/>
          <c:dLbls>
            <c:numFmt formatCode="0%" sourceLinked="0"/>
            <c:txPr>
              <a:bodyPr/>
              <a:lstStyle/>
              <a:p>
                <a:pPr>
                  <a:defRPr b="1">
                    <a:solidFill>
                      <a:schemeClr val="bg1"/>
                    </a:solidFill>
                  </a:defRPr>
                </a:pPr>
                <a:endParaRPr lang="en-US"/>
              </a:p>
            </c:txPr>
            <c:showLegendKey val="0"/>
            <c:showVal val="1"/>
            <c:showCatName val="0"/>
            <c:showSerName val="0"/>
            <c:showPercent val="0"/>
            <c:showBubbleSize val="0"/>
            <c:showLeaderLines val="0"/>
          </c:dLbls>
          <c:cat>
            <c:numRef>
              <c:f>'[JAG graphs for SC.xlsx] Third Graders'!$E$2</c:f>
              <c:numCache>
                <c:formatCode>General</c:formatCode>
                <c:ptCount val="1"/>
              </c:numCache>
            </c:numRef>
          </c:cat>
          <c:val>
            <c:numRef>
              <c:f>'[JAG graphs for SC.xlsx] Third Graders'!$E$3</c:f>
              <c:numCache>
                <c:formatCode>General</c:formatCode>
                <c:ptCount val="1"/>
                <c:pt idx="0">
                  <c:v>0.56999999999999995</c:v>
                </c:pt>
              </c:numCache>
            </c:numRef>
          </c:val>
        </c:ser>
        <c:ser>
          <c:idx val="1"/>
          <c:order val="1"/>
          <c:tx>
            <c:strRef>
              <c:f>'[JAG graphs for SC.xlsx] Third Graders'!$D$4</c:f>
              <c:strCache>
                <c:ptCount val="1"/>
                <c:pt idx="0">
                  <c:v>Two Years</c:v>
                </c:pt>
              </c:strCache>
            </c:strRef>
          </c:tx>
          <c:invertIfNegative val="0"/>
          <c:dLbls>
            <c:numFmt formatCode="0%" sourceLinked="0"/>
            <c:txPr>
              <a:bodyPr/>
              <a:lstStyle/>
              <a:p>
                <a:pPr>
                  <a:defRPr b="1">
                    <a:solidFill>
                      <a:schemeClr val="bg1"/>
                    </a:solidFill>
                  </a:defRPr>
                </a:pPr>
                <a:endParaRPr lang="en-US"/>
              </a:p>
            </c:txPr>
            <c:showLegendKey val="0"/>
            <c:showVal val="1"/>
            <c:showCatName val="0"/>
            <c:showSerName val="0"/>
            <c:showPercent val="0"/>
            <c:showBubbleSize val="0"/>
            <c:showLeaderLines val="0"/>
          </c:dLbls>
          <c:cat>
            <c:numRef>
              <c:f>'[JAG graphs for SC.xlsx] Third Graders'!$E$2</c:f>
              <c:numCache>
                <c:formatCode>General</c:formatCode>
                <c:ptCount val="1"/>
              </c:numCache>
            </c:numRef>
          </c:cat>
          <c:val>
            <c:numRef>
              <c:f>'[JAG graphs for SC.xlsx] Third Graders'!$E$4</c:f>
              <c:numCache>
                <c:formatCode>General</c:formatCode>
                <c:ptCount val="1"/>
                <c:pt idx="0">
                  <c:v>0.22</c:v>
                </c:pt>
              </c:numCache>
            </c:numRef>
          </c:val>
        </c:ser>
        <c:ser>
          <c:idx val="2"/>
          <c:order val="2"/>
          <c:tx>
            <c:strRef>
              <c:f>'[JAG graphs for SC.xlsx] Third Graders'!$D$5</c:f>
              <c:strCache>
                <c:ptCount val="1"/>
                <c:pt idx="0">
                  <c:v>One Year</c:v>
                </c:pt>
              </c:strCache>
            </c:strRef>
          </c:tx>
          <c:invertIfNegative val="0"/>
          <c:dLbls>
            <c:numFmt formatCode="0%" sourceLinked="0"/>
            <c:txPr>
              <a:bodyPr/>
              <a:lstStyle/>
              <a:p>
                <a:pPr>
                  <a:defRPr b="1"/>
                </a:pPr>
                <a:endParaRPr lang="en-US"/>
              </a:p>
            </c:txPr>
            <c:showLegendKey val="0"/>
            <c:showVal val="1"/>
            <c:showCatName val="0"/>
            <c:showSerName val="0"/>
            <c:showPercent val="0"/>
            <c:showBubbleSize val="0"/>
            <c:showLeaderLines val="0"/>
          </c:dLbls>
          <c:cat>
            <c:numRef>
              <c:f>'[JAG graphs for SC.xlsx] Third Graders'!$E$2</c:f>
              <c:numCache>
                <c:formatCode>General</c:formatCode>
                <c:ptCount val="1"/>
              </c:numCache>
            </c:numRef>
          </c:cat>
          <c:val>
            <c:numRef>
              <c:f>'[JAG graphs for SC.xlsx] Third Graders'!$E$5</c:f>
              <c:numCache>
                <c:formatCode>General</c:formatCode>
                <c:ptCount val="1"/>
                <c:pt idx="0">
                  <c:v>0.22</c:v>
                </c:pt>
              </c:numCache>
            </c:numRef>
          </c:val>
        </c:ser>
        <c:dLbls>
          <c:showLegendKey val="0"/>
          <c:showVal val="0"/>
          <c:showCatName val="0"/>
          <c:showSerName val="0"/>
          <c:showPercent val="0"/>
          <c:showBubbleSize val="0"/>
        </c:dLbls>
        <c:gapWidth val="150"/>
        <c:overlap val="100"/>
        <c:axId val="109845888"/>
        <c:axId val="109851776"/>
      </c:barChart>
      <c:catAx>
        <c:axId val="109845888"/>
        <c:scaling>
          <c:orientation val="minMax"/>
        </c:scaling>
        <c:delete val="0"/>
        <c:axPos val="b"/>
        <c:numFmt formatCode="General" sourceLinked="1"/>
        <c:majorTickMark val="out"/>
        <c:minorTickMark val="none"/>
        <c:tickLblPos val="nextTo"/>
        <c:crossAx val="109851776"/>
        <c:crosses val="autoZero"/>
        <c:auto val="1"/>
        <c:lblAlgn val="ctr"/>
        <c:lblOffset val="100"/>
        <c:noMultiLvlLbl val="0"/>
      </c:catAx>
      <c:valAx>
        <c:axId val="109851776"/>
        <c:scaling>
          <c:orientation val="minMax"/>
          <c:max val="1"/>
        </c:scaling>
        <c:delete val="0"/>
        <c:axPos val="l"/>
        <c:majorGridlines>
          <c:spPr>
            <a:ln>
              <a:noFill/>
            </a:ln>
          </c:spPr>
        </c:majorGridlines>
        <c:numFmt formatCode="0%" sourceLinked="0"/>
        <c:majorTickMark val="out"/>
        <c:minorTickMark val="none"/>
        <c:tickLblPos val="nextTo"/>
        <c:crossAx val="109845888"/>
        <c:crosses val="autoZero"/>
        <c:crossBetween val="between"/>
      </c:valAx>
    </c:plotArea>
    <c:legend>
      <c:legendPos val="r"/>
      <c:layout>
        <c:manualLayout>
          <c:xMode val="edge"/>
          <c:yMode val="edge"/>
          <c:x val="0.64460487439070102"/>
          <c:y val="0.46979059028938103"/>
          <c:w val="0.29253798275215598"/>
          <c:h val="0.22494683074909599"/>
        </c:manualLayout>
      </c:layout>
      <c:overlay val="0"/>
      <c:txPr>
        <a:bodyPr/>
        <a:lstStyle/>
        <a:p>
          <a:pPr>
            <a:defRPr b="0"/>
          </a:pPr>
          <a:endParaRPr lang="en-US"/>
        </a:p>
      </c:txPr>
    </c:legend>
    <c:plotVisOnly val="1"/>
    <c:dispBlanksAs val="gap"/>
    <c:showDLblsOverMax val="0"/>
  </c:chart>
  <c:spPr>
    <a:ln>
      <a:noFill/>
    </a:ln>
  </c:spPr>
  <c:txPr>
    <a:bodyPr/>
    <a:lstStyle/>
    <a:p>
      <a:pPr>
        <a:defRPr sz="1600">
          <a:solidFill>
            <a:srgbClr val="000000"/>
          </a:solidFill>
          <a:latin typeface="Calibri" panose="020F050202020403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0693150085742E-2"/>
          <c:y val="3.4503175810128899E-2"/>
          <c:w val="0.90636129855527703"/>
          <c:h val="0.62974007237160501"/>
        </c:manualLayout>
      </c:layout>
      <c:barChart>
        <c:barDir val="col"/>
        <c:grouping val="clustered"/>
        <c:varyColors val="0"/>
        <c:ser>
          <c:idx val="0"/>
          <c:order val="0"/>
          <c:spPr>
            <a:solidFill>
              <a:schemeClr val="tx2">
                <a:lumMod val="60000"/>
                <a:lumOff val="40000"/>
              </a:schemeClr>
            </a:solidFill>
          </c:spPr>
          <c:invertIfNegative val="0"/>
          <c:dPt>
            <c:idx val="0"/>
            <c:invertIfNegative val="0"/>
            <c:bubble3D val="0"/>
            <c:spPr>
              <a:solidFill>
                <a:schemeClr val="accent1"/>
              </a:solidFill>
            </c:spPr>
          </c:dPt>
          <c:dPt>
            <c:idx val="1"/>
            <c:invertIfNegative val="0"/>
            <c:bubble3D val="0"/>
            <c:spPr>
              <a:solidFill>
                <a:schemeClr val="accent1"/>
              </a:solidFill>
            </c:spPr>
          </c:dPt>
          <c:dPt>
            <c:idx val="2"/>
            <c:invertIfNegative val="0"/>
            <c:bubble3D val="0"/>
            <c:spPr>
              <a:solidFill>
                <a:schemeClr val="accent1"/>
              </a:solidFill>
            </c:spPr>
          </c:dPt>
          <c:dPt>
            <c:idx val="3"/>
            <c:invertIfNegative val="0"/>
            <c:bubble3D val="0"/>
            <c:spPr>
              <a:solidFill>
                <a:schemeClr val="accent2"/>
              </a:solidFill>
            </c:spPr>
          </c:dPt>
          <c:dPt>
            <c:idx val="4"/>
            <c:invertIfNegative val="0"/>
            <c:bubble3D val="0"/>
            <c:spPr>
              <a:solidFill>
                <a:schemeClr val="accent2"/>
              </a:solidFill>
            </c:spPr>
          </c:dPt>
          <c:dPt>
            <c:idx val="5"/>
            <c:invertIfNegative val="0"/>
            <c:bubble3D val="0"/>
            <c:spPr>
              <a:solidFill>
                <a:schemeClr val="accent2"/>
              </a:solidFill>
            </c:spPr>
          </c:dPt>
          <c:dPt>
            <c:idx val="7"/>
            <c:invertIfNegative val="0"/>
            <c:bubble3D val="0"/>
            <c:spPr>
              <a:solidFill>
                <a:schemeClr val="accent1"/>
              </a:solidFill>
            </c:spPr>
          </c:dPt>
          <c:dPt>
            <c:idx val="8"/>
            <c:invertIfNegative val="0"/>
            <c:bubble3D val="0"/>
            <c:spPr>
              <a:solidFill>
                <a:schemeClr val="accent1"/>
              </a:solidFill>
            </c:spPr>
          </c:dPt>
          <c:dPt>
            <c:idx val="9"/>
            <c:invertIfNegative val="0"/>
            <c:bubble3D val="0"/>
            <c:spPr>
              <a:solidFill>
                <a:schemeClr val="accent1"/>
              </a:solidFill>
            </c:spPr>
          </c:dPt>
          <c:dPt>
            <c:idx val="10"/>
            <c:invertIfNegative val="0"/>
            <c:bubble3D val="0"/>
            <c:spPr>
              <a:solidFill>
                <a:schemeClr val="accent2"/>
              </a:solidFill>
            </c:spPr>
          </c:dPt>
          <c:dPt>
            <c:idx val="11"/>
            <c:invertIfNegative val="0"/>
            <c:bubble3D val="0"/>
            <c:spPr>
              <a:solidFill>
                <a:schemeClr val="accent2"/>
              </a:solidFill>
            </c:spPr>
          </c:dPt>
          <c:dPt>
            <c:idx val="12"/>
            <c:invertIfNegative val="0"/>
            <c:bubble3D val="0"/>
            <c:spPr>
              <a:solidFill>
                <a:schemeClr val="accent2"/>
              </a:solidFill>
            </c:spPr>
          </c:dPt>
          <c:dPt>
            <c:idx val="14"/>
            <c:invertIfNegative val="0"/>
            <c:bubble3D val="0"/>
            <c:spPr>
              <a:solidFill>
                <a:schemeClr val="accent1"/>
              </a:solidFill>
            </c:spPr>
          </c:dPt>
          <c:dPt>
            <c:idx val="15"/>
            <c:invertIfNegative val="0"/>
            <c:bubble3D val="0"/>
            <c:spPr>
              <a:solidFill>
                <a:schemeClr val="accent1"/>
              </a:solidFill>
            </c:spPr>
          </c:dPt>
          <c:dPt>
            <c:idx val="16"/>
            <c:invertIfNegative val="0"/>
            <c:bubble3D val="0"/>
            <c:spPr>
              <a:solidFill>
                <a:schemeClr val="accent1"/>
              </a:solidFill>
            </c:spPr>
          </c:dPt>
          <c:dPt>
            <c:idx val="17"/>
            <c:invertIfNegative val="0"/>
            <c:bubble3D val="0"/>
            <c:spPr>
              <a:solidFill>
                <a:schemeClr val="accent2"/>
              </a:solidFill>
            </c:spPr>
          </c:dPt>
          <c:dPt>
            <c:idx val="18"/>
            <c:invertIfNegative val="0"/>
            <c:bubble3D val="0"/>
            <c:spPr>
              <a:solidFill>
                <a:schemeClr val="accent2"/>
              </a:solidFill>
            </c:spPr>
          </c:dPt>
          <c:dPt>
            <c:idx val="19"/>
            <c:invertIfNegative val="0"/>
            <c:bubble3D val="0"/>
            <c:spPr>
              <a:solidFill>
                <a:schemeClr val="accent2"/>
              </a:solidFill>
            </c:spPr>
          </c:dPt>
          <c:dPt>
            <c:idx val="21"/>
            <c:invertIfNegative val="0"/>
            <c:bubble3D val="0"/>
            <c:spPr>
              <a:solidFill>
                <a:schemeClr val="accent1"/>
              </a:solidFill>
            </c:spPr>
          </c:dPt>
          <c:dPt>
            <c:idx val="22"/>
            <c:invertIfNegative val="0"/>
            <c:bubble3D val="0"/>
            <c:spPr>
              <a:solidFill>
                <a:schemeClr val="accent1"/>
              </a:solidFill>
            </c:spPr>
          </c:dPt>
          <c:dPt>
            <c:idx val="23"/>
            <c:invertIfNegative val="0"/>
            <c:bubble3D val="0"/>
            <c:spPr>
              <a:solidFill>
                <a:schemeClr val="accent1"/>
              </a:solidFill>
            </c:spPr>
          </c:dPt>
          <c:dPt>
            <c:idx val="24"/>
            <c:invertIfNegative val="0"/>
            <c:bubble3D val="0"/>
            <c:spPr>
              <a:solidFill>
                <a:schemeClr val="accent2"/>
              </a:solidFill>
            </c:spPr>
          </c:dPt>
          <c:dPt>
            <c:idx val="25"/>
            <c:invertIfNegative val="0"/>
            <c:bubble3D val="0"/>
            <c:spPr>
              <a:solidFill>
                <a:schemeClr val="accent2"/>
              </a:solidFill>
            </c:spPr>
          </c:dPt>
          <c:dPt>
            <c:idx val="26"/>
            <c:invertIfNegative val="0"/>
            <c:bubble3D val="0"/>
            <c:spPr>
              <a:solidFill>
                <a:schemeClr val="accent2"/>
              </a:solidFill>
            </c:spPr>
          </c:dPt>
          <c:dLbls>
            <c:dLbl>
              <c:idx val="0"/>
              <c:delete val="1"/>
            </c:dLbl>
            <c:dLbl>
              <c:idx val="1"/>
              <c:delete val="1"/>
            </c:dLbl>
            <c:dLbl>
              <c:idx val="2"/>
              <c:delete val="1"/>
            </c:dLbl>
            <c:dLbl>
              <c:idx val="3"/>
              <c:layout/>
              <c:tx>
                <c:rich>
                  <a:bodyPr/>
                  <a:lstStyle/>
                  <a:p>
                    <a:r>
                      <a:rPr lang="en-US"/>
                      <a:t>**</a:t>
                    </a:r>
                  </a:p>
                </c:rich>
              </c:tx>
              <c:dLblPos val="outEnd"/>
              <c:showLegendKey val="0"/>
              <c:showVal val="1"/>
              <c:showCatName val="0"/>
              <c:showSerName val="0"/>
              <c:showPercent val="0"/>
              <c:showBubbleSize val="0"/>
            </c:dLbl>
            <c:dLbl>
              <c:idx val="4"/>
              <c:layout/>
              <c:tx>
                <c:rich>
                  <a:bodyPr/>
                  <a:lstStyle/>
                  <a:p>
                    <a:r>
                      <a:rPr lang="en-US"/>
                      <a:t>**</a:t>
                    </a:r>
                  </a:p>
                </c:rich>
              </c:tx>
              <c:dLblPos val="outEnd"/>
              <c:showLegendKey val="0"/>
              <c:showVal val="1"/>
              <c:showCatName val="0"/>
              <c:showSerName val="0"/>
              <c:showPercent val="0"/>
              <c:showBubbleSize val="0"/>
            </c:dLbl>
            <c:dLbl>
              <c:idx val="5"/>
              <c:layout/>
              <c:tx>
                <c:rich>
                  <a:bodyPr/>
                  <a:lstStyle/>
                  <a:p>
                    <a:r>
                      <a:rPr lang="en-US"/>
                      <a:t>***</a:t>
                    </a:r>
                  </a:p>
                </c:rich>
              </c:tx>
              <c:dLblPos val="outEnd"/>
              <c:showLegendKey val="0"/>
              <c:showVal val="1"/>
              <c:showCatName val="0"/>
              <c:showSerName val="0"/>
              <c:showPercent val="0"/>
              <c:showBubbleSize val="0"/>
            </c:dLbl>
            <c:dLbl>
              <c:idx val="7"/>
              <c:delete val="1"/>
            </c:dLbl>
            <c:dLbl>
              <c:idx val="8"/>
              <c:delete val="1"/>
            </c:dLbl>
            <c:dLbl>
              <c:idx val="9"/>
              <c:delete val="1"/>
            </c:dLbl>
            <c:dLbl>
              <c:idx val="10"/>
              <c:layout/>
              <c:tx>
                <c:rich>
                  <a:bodyPr/>
                  <a:lstStyle/>
                  <a:p>
                    <a:r>
                      <a:rPr lang="en-US"/>
                      <a:t>**</a:t>
                    </a:r>
                  </a:p>
                </c:rich>
              </c:tx>
              <c:dLblPos val="outEnd"/>
              <c:showLegendKey val="0"/>
              <c:showVal val="1"/>
              <c:showCatName val="0"/>
              <c:showSerName val="0"/>
              <c:showPercent val="0"/>
              <c:showBubbleSize val="0"/>
            </c:dLbl>
            <c:dLbl>
              <c:idx val="11"/>
              <c:layout/>
              <c:tx>
                <c:rich>
                  <a:bodyPr/>
                  <a:lstStyle/>
                  <a:p>
                    <a:r>
                      <a:rPr lang="en-US"/>
                      <a:t>***</a:t>
                    </a:r>
                  </a:p>
                </c:rich>
              </c:tx>
              <c:dLblPos val="outEnd"/>
              <c:showLegendKey val="0"/>
              <c:showVal val="1"/>
              <c:showCatName val="0"/>
              <c:showSerName val="0"/>
              <c:showPercent val="0"/>
              <c:showBubbleSize val="0"/>
            </c:dLbl>
            <c:dLbl>
              <c:idx val="12"/>
              <c:layout/>
              <c:tx>
                <c:rich>
                  <a:bodyPr/>
                  <a:lstStyle/>
                  <a:p>
                    <a:r>
                      <a:rPr lang="en-US"/>
                      <a:t>***</a:t>
                    </a:r>
                  </a:p>
                </c:rich>
              </c:tx>
              <c:dLblPos val="outEnd"/>
              <c:showLegendKey val="0"/>
              <c:showVal val="1"/>
              <c:showCatName val="0"/>
              <c:showSerName val="0"/>
              <c:showPercent val="0"/>
              <c:showBubbleSize val="0"/>
            </c:dLbl>
            <c:dLbl>
              <c:idx val="14"/>
              <c:delete val="1"/>
            </c:dLbl>
            <c:dLbl>
              <c:idx val="15"/>
              <c:delete val="1"/>
            </c:dLbl>
            <c:dLbl>
              <c:idx val="16"/>
              <c:layout/>
              <c:tx>
                <c:rich>
                  <a:bodyPr/>
                  <a:lstStyle/>
                  <a:p>
                    <a:r>
                      <a:rPr lang="en-US"/>
                      <a:t>*</a:t>
                    </a:r>
                  </a:p>
                </c:rich>
              </c:tx>
              <c:dLblPos val="outEnd"/>
              <c:showLegendKey val="0"/>
              <c:showVal val="1"/>
              <c:showCatName val="0"/>
              <c:showSerName val="0"/>
              <c:showPercent val="0"/>
              <c:showBubbleSize val="0"/>
            </c:dLbl>
            <c:dLbl>
              <c:idx val="17"/>
              <c:layout/>
              <c:tx>
                <c:rich>
                  <a:bodyPr/>
                  <a:lstStyle/>
                  <a:p>
                    <a:r>
                      <a:rPr lang="en-US"/>
                      <a:t>**</a:t>
                    </a:r>
                  </a:p>
                </c:rich>
              </c:tx>
              <c:dLblPos val="outEnd"/>
              <c:showLegendKey val="0"/>
              <c:showVal val="1"/>
              <c:showCatName val="0"/>
              <c:showSerName val="0"/>
              <c:showPercent val="0"/>
              <c:showBubbleSize val="0"/>
            </c:dLbl>
            <c:dLbl>
              <c:idx val="18"/>
              <c:layout/>
              <c:tx>
                <c:rich>
                  <a:bodyPr/>
                  <a:lstStyle/>
                  <a:p>
                    <a:r>
                      <a:rPr lang="en-US"/>
                      <a:t>**</a:t>
                    </a:r>
                  </a:p>
                </c:rich>
              </c:tx>
              <c:dLblPos val="outEnd"/>
              <c:showLegendKey val="0"/>
              <c:showVal val="1"/>
              <c:showCatName val="0"/>
              <c:showSerName val="0"/>
              <c:showPercent val="0"/>
              <c:showBubbleSize val="0"/>
            </c:dLbl>
            <c:dLbl>
              <c:idx val="19"/>
              <c:layout/>
              <c:tx>
                <c:rich>
                  <a:bodyPr/>
                  <a:lstStyle/>
                  <a:p>
                    <a:r>
                      <a:rPr lang="en-US"/>
                      <a:t>**</a:t>
                    </a:r>
                  </a:p>
                </c:rich>
              </c:tx>
              <c:dLblPos val="outEnd"/>
              <c:showLegendKey val="0"/>
              <c:showVal val="1"/>
              <c:showCatName val="0"/>
              <c:showSerName val="0"/>
              <c:showPercent val="0"/>
              <c:showBubbleSize val="0"/>
            </c:dLbl>
            <c:dLbl>
              <c:idx val="21"/>
              <c:delete val="1"/>
            </c:dLbl>
            <c:dLbl>
              <c:idx val="22"/>
              <c:delete val="1"/>
            </c:dLbl>
            <c:dLbl>
              <c:idx val="23"/>
              <c:delete val="1"/>
            </c:dLbl>
            <c:dLbl>
              <c:idx val="24"/>
              <c:layout/>
              <c:tx>
                <c:rich>
                  <a:bodyPr/>
                  <a:lstStyle/>
                  <a:p>
                    <a:r>
                      <a:rPr lang="en-US"/>
                      <a:t>*</a:t>
                    </a:r>
                  </a:p>
                </c:rich>
              </c:tx>
              <c:dLblPos val="outEnd"/>
              <c:showLegendKey val="0"/>
              <c:showVal val="1"/>
              <c:showCatName val="0"/>
              <c:showSerName val="0"/>
              <c:showPercent val="0"/>
              <c:showBubbleSize val="0"/>
            </c:dLbl>
            <c:dLbl>
              <c:idx val="25"/>
              <c:layout/>
              <c:tx>
                <c:rich>
                  <a:bodyPr/>
                  <a:lstStyle/>
                  <a:p>
                    <a:r>
                      <a:rPr lang="en-US"/>
                      <a:t>**</a:t>
                    </a:r>
                  </a:p>
                </c:rich>
              </c:tx>
              <c:dLblPos val="outEnd"/>
              <c:showLegendKey val="0"/>
              <c:showVal val="1"/>
              <c:showCatName val="0"/>
              <c:showSerName val="0"/>
              <c:showPercent val="0"/>
              <c:showBubbleSize val="0"/>
            </c:dLbl>
            <c:dLbl>
              <c:idx val="26"/>
              <c:layout/>
              <c:tx>
                <c:rich>
                  <a:bodyPr/>
                  <a:lstStyle/>
                  <a:p>
                    <a:r>
                      <a:rPr lang="en-US"/>
                      <a:t>***</a:t>
                    </a:r>
                  </a:p>
                </c:rich>
              </c:tx>
              <c:dLblPos val="outEnd"/>
              <c:showLegendKey val="0"/>
              <c:showVal val="1"/>
              <c:showCatName val="0"/>
              <c:showSerName val="0"/>
              <c:showPercent val="0"/>
              <c:showBubbleSize val="0"/>
            </c:dLbl>
            <c:numFmt formatCode="#,##0.0" sourceLinked="0"/>
            <c:dLblPos val="outEnd"/>
            <c:showLegendKey val="0"/>
            <c:showVal val="1"/>
            <c:showCatName val="0"/>
            <c:showSerName val="0"/>
            <c:showPercent val="0"/>
            <c:showBubbleSize val="0"/>
            <c:showLeaderLines val="0"/>
          </c:dLbls>
          <c:cat>
            <c:multiLvlStrRef>
              <c:f>'New Output April 2'!$J$174:$K$200</c:f>
              <c:multiLvlStrCache>
                <c:ptCount val="27"/>
                <c:lvl>
                  <c:pt idx="0">
                    <c:v>0&lt;3.3%</c:v>
                  </c:pt>
                  <c:pt idx="1">
                    <c:v>3.3&lt;6.6%</c:v>
                  </c:pt>
                  <c:pt idx="2">
                    <c:v>6.6&lt;10%</c:v>
                  </c:pt>
                  <c:pt idx="3">
                    <c:v>10&lt;15%</c:v>
                  </c:pt>
                  <c:pt idx="4">
                    <c:v>15&lt;20%</c:v>
                  </c:pt>
                  <c:pt idx="5">
                    <c:v>20%+</c:v>
                  </c:pt>
                  <c:pt idx="7">
                    <c:v>0&lt;3.3%</c:v>
                  </c:pt>
                  <c:pt idx="8">
                    <c:v>3.3&lt;6.6%</c:v>
                  </c:pt>
                  <c:pt idx="9">
                    <c:v>6.6&lt;10%</c:v>
                  </c:pt>
                  <c:pt idx="10">
                    <c:v>10&lt;15%</c:v>
                  </c:pt>
                  <c:pt idx="11">
                    <c:v>15&lt;20%</c:v>
                  </c:pt>
                  <c:pt idx="12">
                    <c:v>20%+</c:v>
                  </c:pt>
                  <c:pt idx="14">
                    <c:v>0&lt;3.3%</c:v>
                  </c:pt>
                  <c:pt idx="15">
                    <c:v>3.3&lt;6.6%</c:v>
                  </c:pt>
                  <c:pt idx="16">
                    <c:v>6.6&lt;10%</c:v>
                  </c:pt>
                  <c:pt idx="17">
                    <c:v>10&lt;15%</c:v>
                  </c:pt>
                  <c:pt idx="18">
                    <c:v>15&lt;20%</c:v>
                  </c:pt>
                  <c:pt idx="19">
                    <c:v>20%+</c:v>
                  </c:pt>
                  <c:pt idx="21">
                    <c:v>0&lt;3.3%</c:v>
                  </c:pt>
                  <c:pt idx="22">
                    <c:v>3.3&lt;6.6%</c:v>
                  </c:pt>
                  <c:pt idx="23">
                    <c:v>6.6&lt;10%</c:v>
                  </c:pt>
                  <c:pt idx="24">
                    <c:v>10&lt;15%</c:v>
                  </c:pt>
                  <c:pt idx="25">
                    <c:v>15&lt;20%</c:v>
                  </c:pt>
                  <c:pt idx="26">
                    <c:v>20%+</c:v>
                  </c:pt>
                </c:lvl>
                <c:lvl>
                  <c:pt idx="0">
                    <c:v>Math </c:v>
                  </c:pt>
                  <c:pt idx="7">
                    <c:v>Letter Recognition</c:v>
                  </c:pt>
                  <c:pt idx="14">
                    <c:v>Pre-Literacy</c:v>
                  </c:pt>
                  <c:pt idx="21">
                    <c:v>Social-Emotional Development</c:v>
                  </c:pt>
                </c:lvl>
              </c:multiLvlStrCache>
            </c:multiLvlStrRef>
          </c:cat>
          <c:val>
            <c:numRef>
              <c:f>'New Output April 2'!$L$174:$L$200</c:f>
              <c:numCache>
                <c:formatCode>General</c:formatCode>
                <c:ptCount val="27"/>
                <c:pt idx="0">
                  <c:v>2.327</c:v>
                </c:pt>
                <c:pt idx="1">
                  <c:v>2.39</c:v>
                </c:pt>
                <c:pt idx="2">
                  <c:v>2.06</c:v>
                </c:pt>
                <c:pt idx="3">
                  <c:v>1.8819999999999999</c:v>
                </c:pt>
                <c:pt idx="4">
                  <c:v>1.7889999999999999</c:v>
                </c:pt>
                <c:pt idx="5">
                  <c:v>1.365</c:v>
                </c:pt>
                <c:pt idx="7">
                  <c:v>2.6219999999999999</c:v>
                </c:pt>
                <c:pt idx="8">
                  <c:v>2.4460000000000002</c:v>
                </c:pt>
                <c:pt idx="9">
                  <c:v>2.2269999999999999</c:v>
                </c:pt>
                <c:pt idx="10">
                  <c:v>2.0289999999999999</c:v>
                </c:pt>
                <c:pt idx="11">
                  <c:v>1.72</c:v>
                </c:pt>
                <c:pt idx="12">
                  <c:v>0.872</c:v>
                </c:pt>
                <c:pt idx="14">
                  <c:v>1.6279999999999999</c:v>
                </c:pt>
                <c:pt idx="15">
                  <c:v>1.5409999999999999</c:v>
                </c:pt>
                <c:pt idx="16">
                  <c:v>1.367</c:v>
                </c:pt>
                <c:pt idx="17">
                  <c:v>1.3220000000000001</c:v>
                </c:pt>
                <c:pt idx="18">
                  <c:v>1.2050000000000001</c:v>
                </c:pt>
                <c:pt idx="19">
                  <c:v>1.1000000000000001</c:v>
                </c:pt>
                <c:pt idx="21">
                  <c:v>3.2029999999999998</c:v>
                </c:pt>
                <c:pt idx="22">
                  <c:v>3.04</c:v>
                </c:pt>
                <c:pt idx="23">
                  <c:v>2.887</c:v>
                </c:pt>
                <c:pt idx="24">
                  <c:v>2.8039999999999998</c:v>
                </c:pt>
                <c:pt idx="25">
                  <c:v>2.5339999999999998</c:v>
                </c:pt>
                <c:pt idx="26">
                  <c:v>2.1179999999999999</c:v>
                </c:pt>
              </c:numCache>
            </c:numRef>
          </c:val>
        </c:ser>
        <c:dLbls>
          <c:dLblPos val="outEnd"/>
          <c:showLegendKey val="0"/>
          <c:showVal val="1"/>
          <c:showCatName val="0"/>
          <c:showSerName val="0"/>
          <c:showPercent val="0"/>
          <c:showBubbleSize val="0"/>
        </c:dLbls>
        <c:gapWidth val="23"/>
        <c:overlap val="-63"/>
        <c:axId val="108361984"/>
        <c:axId val="108363136"/>
      </c:barChart>
      <c:catAx>
        <c:axId val="108361984"/>
        <c:scaling>
          <c:orientation val="minMax"/>
        </c:scaling>
        <c:delete val="0"/>
        <c:axPos val="b"/>
        <c:numFmt formatCode="General" sourceLinked="1"/>
        <c:majorTickMark val="out"/>
        <c:minorTickMark val="none"/>
        <c:tickLblPos val="nextTo"/>
        <c:txPr>
          <a:bodyPr/>
          <a:lstStyle/>
          <a:p>
            <a:pPr>
              <a:defRPr sz="1600"/>
            </a:pPr>
            <a:endParaRPr lang="en-US"/>
          </a:p>
        </c:txPr>
        <c:crossAx val="108363136"/>
        <c:crosses val="autoZero"/>
        <c:auto val="1"/>
        <c:lblAlgn val="ctr"/>
        <c:lblOffset val="100"/>
        <c:noMultiLvlLbl val="0"/>
      </c:catAx>
      <c:valAx>
        <c:axId val="108363136"/>
        <c:scaling>
          <c:orientation val="minMax"/>
        </c:scaling>
        <c:delete val="0"/>
        <c:axPos val="l"/>
        <c:majorGridlines>
          <c:spPr>
            <a:ln>
              <a:noFill/>
            </a:ln>
          </c:spPr>
        </c:majorGridlines>
        <c:title>
          <c:tx>
            <c:rich>
              <a:bodyPr rot="-5400000" vert="horz"/>
              <a:lstStyle/>
              <a:p>
                <a:pPr>
                  <a:defRPr/>
                </a:pPr>
                <a:r>
                  <a:rPr lang="en-US"/>
                  <a:t>Logits</a:t>
                </a:r>
              </a:p>
            </c:rich>
          </c:tx>
          <c:layout/>
          <c:overlay val="0"/>
        </c:title>
        <c:numFmt formatCode="#,##0.0" sourceLinked="0"/>
        <c:majorTickMark val="out"/>
        <c:minorTickMark val="none"/>
        <c:tickLblPos val="nextTo"/>
        <c:crossAx val="108361984"/>
        <c:crosses val="autoZero"/>
        <c:crossBetween val="between"/>
      </c:valAx>
    </c:plotArea>
    <c:plotVisOnly val="1"/>
    <c:dispBlanksAs val="gap"/>
    <c:showDLblsOverMax val="0"/>
  </c:chart>
  <c:spPr>
    <a:ln>
      <a:noFill/>
    </a:ln>
  </c:spPr>
  <c:txPr>
    <a:bodyPr/>
    <a:lstStyle/>
    <a:p>
      <a:pPr>
        <a:defRPr sz="1400" b="0">
          <a:solidFill>
            <a:srgbClr val="000000"/>
          </a:solidFill>
          <a:latin typeface="Calibri"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8778553389399"/>
          <c:y val="3.63651275237298E-2"/>
          <c:w val="0.77380326263044896"/>
          <c:h val="0.69955984198962695"/>
        </c:manualLayout>
      </c:layout>
      <c:barChart>
        <c:barDir val="col"/>
        <c:grouping val="clustered"/>
        <c:varyColors val="0"/>
        <c:ser>
          <c:idx val="0"/>
          <c:order val="0"/>
          <c:spPr>
            <a:solidFill>
              <a:schemeClr val="accent2">
                <a:lumMod val="75000"/>
              </a:schemeClr>
            </a:solidFill>
          </c:spPr>
          <c:invertIfNegative val="0"/>
          <c:dPt>
            <c:idx val="0"/>
            <c:invertIfNegative val="0"/>
            <c:bubble3D val="0"/>
            <c:spPr>
              <a:solidFill>
                <a:schemeClr val="accent1"/>
              </a:solidFill>
              <a:ln>
                <a:solidFill>
                  <a:schemeClr val="accent1"/>
                </a:solidFill>
              </a:ln>
            </c:spPr>
          </c:dPt>
          <c:dLbls>
            <c:dLbl>
              <c:idx val="0"/>
              <c:layout/>
              <c:tx>
                <c:rich>
                  <a:bodyPr/>
                  <a:lstStyle/>
                  <a:p>
                    <a:r>
                      <a:rPr lang="en-US" sz="1400"/>
                      <a:t>98.8</a:t>
                    </a:r>
                    <a:endParaRPr lang="en-US"/>
                  </a:p>
                </c:rich>
              </c:tx>
              <c:dLblPos val="outEnd"/>
              <c:showLegendKey val="0"/>
              <c:showVal val="1"/>
              <c:showCatName val="0"/>
              <c:showSerName val="0"/>
              <c:showPercent val="0"/>
              <c:showBubbleSize val="0"/>
            </c:dLbl>
            <c:dLbl>
              <c:idx val="1"/>
              <c:layout/>
              <c:tx>
                <c:rich>
                  <a:bodyPr/>
                  <a:lstStyle/>
                  <a:p>
                    <a:r>
                      <a:rPr lang="en-US" sz="1400"/>
                      <a:t>94.6***</a:t>
                    </a:r>
                    <a:endParaRPr lang="en-US"/>
                  </a:p>
                </c:rich>
              </c:tx>
              <c:dLblPos val="outEnd"/>
              <c:showLegendKey val="0"/>
              <c:showVal val="1"/>
              <c:showCatName val="0"/>
              <c:showSerName val="0"/>
              <c:showPercent val="0"/>
              <c:showBubbleSize val="0"/>
            </c:dLbl>
            <c:dLbl>
              <c:idx val="2"/>
              <c:layout/>
              <c:tx>
                <c:rich>
                  <a:bodyPr/>
                  <a:lstStyle/>
                  <a:p>
                    <a:r>
                      <a:rPr lang="en-US" sz="1400"/>
                      <a:t>88.9***</a:t>
                    </a:r>
                    <a:endParaRPr lang="en-US"/>
                  </a:p>
                </c:rich>
              </c:tx>
              <c:dLblPos val="outEnd"/>
              <c:showLegendKey val="0"/>
              <c:showVal val="1"/>
              <c:showCatName val="0"/>
              <c:showSerName val="0"/>
              <c:showPercent val="0"/>
              <c:showBubbleSize val="0"/>
            </c:dLbl>
            <c:dLbl>
              <c:idx val="3"/>
              <c:layout/>
              <c:tx>
                <c:rich>
                  <a:bodyPr/>
                  <a:lstStyle/>
                  <a:p>
                    <a:r>
                      <a:rPr lang="en-US" sz="1400"/>
                      <a:t>81.8***</a:t>
                    </a:r>
                    <a:endParaRPr lang="en-US"/>
                  </a:p>
                </c:rich>
              </c:tx>
              <c:dLblPos val="outEnd"/>
              <c:showLegendKey val="0"/>
              <c:showVal val="1"/>
              <c:showCatName val="0"/>
              <c:showSerName val="0"/>
              <c:showPercent val="0"/>
              <c:showBubbleSize val="0"/>
            </c:dLbl>
            <c:dLbl>
              <c:idx val="4"/>
              <c:layout/>
              <c:tx>
                <c:rich>
                  <a:bodyPr/>
                  <a:lstStyle/>
                  <a:p>
                    <a:r>
                      <a:rPr lang="en-US" sz="1400"/>
                      <a:t>72.9***</a:t>
                    </a:r>
                    <a:endParaRPr lang="en-US"/>
                  </a:p>
                </c:rich>
              </c:tx>
              <c:dLblPos val="outEnd"/>
              <c:showLegendKey val="0"/>
              <c:showVal val="1"/>
              <c:showCatName val="0"/>
              <c:showSerName val="0"/>
              <c:showPercent val="0"/>
              <c:showBubbleSize val="0"/>
            </c:dLbl>
            <c:txPr>
              <a:bodyPr/>
              <a:lstStyle/>
              <a:p>
                <a:pPr>
                  <a:defRPr sz="1400"/>
                </a:pPr>
                <a:endParaRPr lang="en-US"/>
              </a:p>
            </c:txPr>
            <c:dLblPos val="outEnd"/>
            <c:showLegendKey val="0"/>
            <c:showVal val="1"/>
            <c:showCatName val="0"/>
            <c:showSerName val="0"/>
            <c:showPercent val="0"/>
            <c:showBubbleSize val="0"/>
            <c:showLeaderLines val="0"/>
          </c:dLbls>
          <c:cat>
            <c:strRef>
              <c:f>'updated models_0129'!$J$6:$J$10</c:f>
              <c:strCache>
                <c:ptCount val="5"/>
                <c:pt idx="0">
                  <c:v>Not chronically absent
(n=4,073)</c:v>
                </c:pt>
                <c:pt idx="1">
                  <c:v>Chr in PreK
(n=1,381)</c:v>
                </c:pt>
                <c:pt idx="2">
                  <c:v>Chr in PreK + K
(n=423)</c:v>
                </c:pt>
                <c:pt idx="3">
                  <c:v>Chr in PreK, K, and 1st grade
(n=255)</c:v>
                </c:pt>
                <c:pt idx="4">
                  <c:v>Chr in PreK, K, 1st, and 2nd grade
(n=306)</c:v>
                </c:pt>
              </c:strCache>
            </c:strRef>
          </c:cat>
          <c:val>
            <c:numRef>
              <c:f>'updated models_0129'!$K$6:$K$10</c:f>
              <c:numCache>
                <c:formatCode>0.0</c:formatCode>
                <c:ptCount val="5"/>
                <c:pt idx="0">
                  <c:v>98.762248999999983</c:v>
                </c:pt>
                <c:pt idx="1">
                  <c:v>94.646670999999998</c:v>
                </c:pt>
                <c:pt idx="2">
                  <c:v>88.87506999999998</c:v>
                </c:pt>
                <c:pt idx="3">
                  <c:v>81.341657999999995</c:v>
                </c:pt>
                <c:pt idx="4">
                  <c:v>72.934336000000002</c:v>
                </c:pt>
              </c:numCache>
            </c:numRef>
          </c:val>
        </c:ser>
        <c:dLbls>
          <c:showLegendKey val="0"/>
          <c:showVal val="0"/>
          <c:showCatName val="0"/>
          <c:showSerName val="0"/>
          <c:showPercent val="0"/>
          <c:showBubbleSize val="0"/>
        </c:dLbls>
        <c:gapWidth val="150"/>
        <c:axId val="109983616"/>
        <c:axId val="109985152"/>
      </c:barChart>
      <c:catAx>
        <c:axId val="109983616"/>
        <c:scaling>
          <c:orientation val="minMax"/>
        </c:scaling>
        <c:delete val="0"/>
        <c:axPos val="b"/>
        <c:majorTickMark val="out"/>
        <c:minorTickMark val="none"/>
        <c:tickLblPos val="nextTo"/>
        <c:txPr>
          <a:bodyPr/>
          <a:lstStyle/>
          <a:p>
            <a:pPr>
              <a:defRPr sz="1400"/>
            </a:pPr>
            <a:endParaRPr lang="en-US"/>
          </a:p>
        </c:txPr>
        <c:crossAx val="109985152"/>
        <c:crosses val="autoZero"/>
        <c:auto val="1"/>
        <c:lblAlgn val="ctr"/>
        <c:lblOffset val="100"/>
        <c:noMultiLvlLbl val="0"/>
      </c:catAx>
      <c:valAx>
        <c:axId val="109985152"/>
        <c:scaling>
          <c:orientation val="minMax"/>
          <c:max val="105"/>
          <c:min val="55"/>
        </c:scaling>
        <c:delete val="0"/>
        <c:axPos val="l"/>
        <c:majorGridlines>
          <c:spPr>
            <a:ln>
              <a:noFill/>
            </a:ln>
          </c:spPr>
        </c:majorGridlines>
        <c:title>
          <c:tx>
            <c:rich>
              <a:bodyPr rot="-5400000" vert="horz"/>
              <a:lstStyle/>
              <a:p>
                <a:pPr>
                  <a:defRPr/>
                </a:pPr>
                <a:r>
                  <a:rPr lang="en-US"/>
                  <a:t>Average second grade DIBELS Oral Reading Fluency score</a:t>
                </a:r>
              </a:p>
            </c:rich>
          </c:tx>
          <c:layout/>
          <c:overlay val="0"/>
        </c:title>
        <c:numFmt formatCode="0" sourceLinked="0"/>
        <c:majorTickMark val="out"/>
        <c:minorTickMark val="none"/>
        <c:tickLblPos val="nextTo"/>
        <c:crossAx val="109983616"/>
        <c:crosses val="autoZero"/>
        <c:crossBetween val="between"/>
        <c:majorUnit val="5"/>
      </c:valAx>
    </c:plotArea>
    <c:plotVisOnly val="1"/>
    <c:dispBlanksAs val="gap"/>
    <c:showDLblsOverMax val="0"/>
  </c:chart>
  <c:txPr>
    <a:bodyPr/>
    <a:lstStyle/>
    <a:p>
      <a:pPr>
        <a:defRPr sz="1600">
          <a:solidFill>
            <a:srgbClr val="000000"/>
          </a:solidFill>
          <a:latin typeface="Calibri" panose="020F050202020403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9th Grade On Track by 8th Grade </a:t>
            </a:r>
            <a:r>
              <a:rPr lang="en-US" dirty="0" smtClean="0"/>
              <a:t>Attendance, </a:t>
            </a:r>
          </a:p>
          <a:p>
            <a:pPr>
              <a:defRPr/>
            </a:pPr>
            <a:r>
              <a:rPr lang="en-US" dirty="0" smtClean="0"/>
              <a:t>2009-10  First-Time</a:t>
            </a:r>
            <a:r>
              <a:rPr lang="en-US" baseline="0" dirty="0" smtClean="0"/>
              <a:t> Ninth Graders</a:t>
            </a:r>
            <a:endParaRPr lang="en-US" dirty="0"/>
          </a:p>
        </c:rich>
      </c:tx>
      <c:layout/>
      <c:overlay val="0"/>
    </c:title>
    <c:autoTitleDeleted val="0"/>
    <c:plotArea>
      <c:layout>
        <c:manualLayout>
          <c:layoutTarget val="inner"/>
          <c:xMode val="edge"/>
          <c:yMode val="edge"/>
          <c:x val="0.124188649570555"/>
          <c:y val="0.16010769518706239"/>
          <c:w val="0.81567021048439003"/>
          <c:h val="0.61453147550897202"/>
        </c:manualLayout>
      </c:layout>
      <c:barChart>
        <c:barDir val="col"/>
        <c:grouping val="stacked"/>
        <c:varyColors val="0"/>
        <c:ser>
          <c:idx val="0"/>
          <c:order val="0"/>
          <c:tx>
            <c:strRef>
              <c:f>'[stackedBars_11thGrade.xlsx]9th'!$C$2</c:f>
              <c:strCache>
                <c:ptCount val="1"/>
                <c:pt idx="0">
                  <c:v>9th Grade On-Track for Graduation</c:v>
                </c:pt>
              </c:strCache>
            </c:strRef>
          </c:tx>
          <c:invertIfNegative val="0"/>
          <c:dLbls>
            <c:numFmt formatCode="0%" sourceLinked="0"/>
            <c:txPr>
              <a:bodyPr/>
              <a:lstStyle/>
              <a:p>
                <a:pPr>
                  <a:defRPr b="1">
                    <a:solidFill>
                      <a:schemeClr val="bg1"/>
                    </a:solidFill>
                  </a:defRPr>
                </a:pPr>
                <a:endParaRPr lang="en-US"/>
              </a:p>
            </c:txPr>
            <c:showLegendKey val="0"/>
            <c:showVal val="1"/>
            <c:showCatName val="0"/>
            <c:showSerName val="0"/>
            <c:showPercent val="0"/>
            <c:showBubbleSize val="0"/>
            <c:showLeaderLines val="0"/>
          </c:dLbls>
          <c:cat>
            <c:strRef>
              <c:f>'[stackedBars_11thGrade.xlsx]9th'!$A$3:$A$10</c:f>
              <c:strCache>
                <c:ptCount val="8"/>
                <c:pt idx="0">
                  <c:v>&gt;20%</c:v>
                </c:pt>
                <c:pt idx="1">
                  <c:v>20-15%</c:v>
                </c:pt>
                <c:pt idx="2">
                  <c:v>10-15%</c:v>
                </c:pt>
                <c:pt idx="3">
                  <c:v>8-10%</c:v>
                </c:pt>
                <c:pt idx="4">
                  <c:v>6-8%</c:v>
                </c:pt>
                <c:pt idx="5">
                  <c:v>4-6%</c:v>
                </c:pt>
                <c:pt idx="6">
                  <c:v>2-4%</c:v>
                </c:pt>
                <c:pt idx="7">
                  <c:v>0-2%</c:v>
                </c:pt>
              </c:strCache>
            </c:strRef>
          </c:cat>
          <c:val>
            <c:numRef>
              <c:f>'[stackedBars_11thGrade.xlsx]9th'!$C$3:$C$10</c:f>
              <c:numCache>
                <c:formatCode>0.00</c:formatCode>
                <c:ptCount val="8"/>
                <c:pt idx="0">
                  <c:v>0.18709999999999999</c:v>
                </c:pt>
                <c:pt idx="1">
                  <c:v>0.31540000000000001</c:v>
                </c:pt>
                <c:pt idx="2">
                  <c:v>0.43780000000000002</c:v>
                </c:pt>
                <c:pt idx="3">
                  <c:v>0.53010000000000002</c:v>
                </c:pt>
                <c:pt idx="4">
                  <c:v>0.59809999999999997</c:v>
                </c:pt>
                <c:pt idx="5">
                  <c:v>0.69589999999999996</c:v>
                </c:pt>
                <c:pt idx="6">
                  <c:v>0.77039999999999997</c:v>
                </c:pt>
                <c:pt idx="7">
                  <c:v>0.85609999999999997</c:v>
                </c:pt>
              </c:numCache>
            </c:numRef>
          </c:val>
        </c:ser>
        <c:ser>
          <c:idx val="1"/>
          <c:order val="1"/>
          <c:tx>
            <c:strRef>
              <c:f>'[stackedBars_11thGrade.xlsx]9th'!$D$2</c:f>
              <c:strCache>
                <c:ptCount val="1"/>
                <c:pt idx="0">
                  <c:v>9th Grade Off-Track</c:v>
                </c:pt>
              </c:strCache>
            </c:strRef>
          </c:tx>
          <c:spPr>
            <a:solidFill>
              <a:schemeClr val="bg1">
                <a:lumMod val="65000"/>
              </a:schemeClr>
            </a:solidFill>
          </c:spPr>
          <c:invertIfNegative val="0"/>
          <c:dLbls>
            <c:numFmt formatCode="0%" sourceLinked="0"/>
            <c:txPr>
              <a:bodyPr/>
              <a:lstStyle/>
              <a:p>
                <a:pPr>
                  <a:defRPr b="1"/>
                </a:pPr>
                <a:endParaRPr lang="en-US"/>
              </a:p>
            </c:txPr>
            <c:showLegendKey val="0"/>
            <c:showVal val="1"/>
            <c:showCatName val="0"/>
            <c:showSerName val="0"/>
            <c:showPercent val="0"/>
            <c:showBubbleSize val="0"/>
            <c:showLeaderLines val="0"/>
          </c:dLbls>
          <c:cat>
            <c:strRef>
              <c:f>'[stackedBars_11thGrade.xlsx]9th'!$A$3:$A$10</c:f>
              <c:strCache>
                <c:ptCount val="8"/>
                <c:pt idx="0">
                  <c:v>&gt;20%</c:v>
                </c:pt>
                <c:pt idx="1">
                  <c:v>20-15%</c:v>
                </c:pt>
                <c:pt idx="2">
                  <c:v>10-15%</c:v>
                </c:pt>
                <c:pt idx="3">
                  <c:v>8-10%</c:v>
                </c:pt>
                <c:pt idx="4">
                  <c:v>6-8%</c:v>
                </c:pt>
                <c:pt idx="5">
                  <c:v>4-6%</c:v>
                </c:pt>
                <c:pt idx="6">
                  <c:v>2-4%</c:v>
                </c:pt>
                <c:pt idx="7">
                  <c:v>0-2%</c:v>
                </c:pt>
              </c:strCache>
            </c:strRef>
          </c:cat>
          <c:val>
            <c:numRef>
              <c:f>'[stackedBars_11thGrade.xlsx]9th'!$D$3:$D$10</c:f>
              <c:numCache>
                <c:formatCode>0.00</c:formatCode>
                <c:ptCount val="8"/>
                <c:pt idx="0">
                  <c:v>0.81289999999999996</c:v>
                </c:pt>
                <c:pt idx="1">
                  <c:v>0.68459999999999999</c:v>
                </c:pt>
                <c:pt idx="2">
                  <c:v>0.56220000000000003</c:v>
                </c:pt>
                <c:pt idx="3">
                  <c:v>0.46989999999999998</c:v>
                </c:pt>
                <c:pt idx="4">
                  <c:v>0.40189999999999998</c:v>
                </c:pt>
                <c:pt idx="5">
                  <c:v>0.30409999999999998</c:v>
                </c:pt>
                <c:pt idx="6">
                  <c:v>0.2296</c:v>
                </c:pt>
                <c:pt idx="7">
                  <c:v>0.1439</c:v>
                </c:pt>
              </c:numCache>
            </c:numRef>
          </c:val>
        </c:ser>
        <c:dLbls>
          <c:showLegendKey val="0"/>
          <c:showVal val="0"/>
          <c:showCatName val="0"/>
          <c:showSerName val="0"/>
          <c:showPercent val="0"/>
          <c:showBubbleSize val="0"/>
        </c:dLbls>
        <c:gapWidth val="100"/>
        <c:overlap val="100"/>
        <c:axId val="108046592"/>
        <c:axId val="108061056"/>
      </c:barChart>
      <c:catAx>
        <c:axId val="108046592"/>
        <c:scaling>
          <c:orientation val="minMax"/>
        </c:scaling>
        <c:delete val="0"/>
        <c:axPos val="b"/>
        <c:title>
          <c:tx>
            <c:rich>
              <a:bodyPr/>
              <a:lstStyle/>
              <a:p>
                <a:pPr>
                  <a:defRPr/>
                </a:pPr>
                <a:r>
                  <a:rPr lang="en-US" dirty="0"/>
                  <a:t>8th Grade Absence </a:t>
                </a:r>
                <a:r>
                  <a:rPr lang="en-US" dirty="0" smtClean="0"/>
                  <a:t>Rates, 2008-09</a:t>
                </a:r>
                <a:endParaRPr lang="en-US" dirty="0"/>
              </a:p>
            </c:rich>
          </c:tx>
          <c:layout>
            <c:manualLayout>
              <c:xMode val="edge"/>
              <c:yMode val="edge"/>
              <c:x val="0.34595942001689101"/>
              <c:y val="0.84995865683021399"/>
            </c:manualLayout>
          </c:layout>
          <c:overlay val="0"/>
        </c:title>
        <c:majorTickMark val="out"/>
        <c:minorTickMark val="none"/>
        <c:tickLblPos val="nextTo"/>
        <c:crossAx val="108061056"/>
        <c:crosses val="autoZero"/>
        <c:auto val="1"/>
        <c:lblAlgn val="ctr"/>
        <c:lblOffset val="100"/>
        <c:noMultiLvlLbl val="0"/>
      </c:catAx>
      <c:valAx>
        <c:axId val="108061056"/>
        <c:scaling>
          <c:orientation val="minMax"/>
          <c:max val="1"/>
        </c:scaling>
        <c:delete val="0"/>
        <c:axPos val="l"/>
        <c:majorGridlines>
          <c:spPr>
            <a:ln>
              <a:noFill/>
            </a:ln>
          </c:spPr>
        </c:majorGridlines>
        <c:title>
          <c:tx>
            <c:rich>
              <a:bodyPr rot="-5400000" vert="horz"/>
              <a:lstStyle/>
              <a:p>
                <a:pPr>
                  <a:defRPr/>
                </a:pPr>
                <a:r>
                  <a:rPr lang="en-US"/>
                  <a:t>Percent of Students</a:t>
                </a:r>
              </a:p>
            </c:rich>
          </c:tx>
          <c:layout>
            <c:manualLayout>
              <c:xMode val="edge"/>
              <c:yMode val="edge"/>
              <c:x val="7.8938338635907608E-3"/>
              <c:y val="0.388105209757518"/>
            </c:manualLayout>
          </c:layout>
          <c:overlay val="0"/>
        </c:title>
        <c:numFmt formatCode="0%" sourceLinked="0"/>
        <c:majorTickMark val="out"/>
        <c:minorTickMark val="none"/>
        <c:tickLblPos val="nextTo"/>
        <c:crossAx val="108046592"/>
        <c:crosses val="autoZero"/>
        <c:crossBetween val="between"/>
      </c:valAx>
    </c:plotArea>
    <c:legend>
      <c:legendPos val="b"/>
      <c:layout>
        <c:manualLayout>
          <c:xMode val="edge"/>
          <c:yMode val="edge"/>
          <c:x val="0.16280815872497001"/>
          <c:y val="0.92685159147000695"/>
          <c:w val="0.76247434051288299"/>
          <c:h val="5.7371870538374198E-2"/>
        </c:manualLayout>
      </c:layout>
      <c:overlay val="0"/>
      <c:txPr>
        <a:bodyPr/>
        <a:lstStyle/>
        <a:p>
          <a:pPr>
            <a:defRPr sz="1800"/>
          </a:pPr>
          <a:endParaRPr lang="en-US"/>
        </a:p>
      </c:txPr>
    </c:legend>
    <c:plotVisOnly val="1"/>
    <c:dispBlanksAs val="gap"/>
    <c:showDLblsOverMax val="0"/>
  </c:chart>
  <c:txPr>
    <a:bodyPr/>
    <a:lstStyle/>
    <a:p>
      <a:pPr>
        <a:defRPr sz="1600">
          <a:solidFill>
            <a:srgbClr val="000000"/>
          </a:solidFill>
          <a:latin typeface="Calibri" panose="020F050202020403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sz="1600" dirty="0"/>
              <a:t>GPAs by </a:t>
            </a:r>
            <a:r>
              <a:rPr lang="en-US" sz="1600" dirty="0" smtClean="0"/>
              <a:t>Absences </a:t>
            </a:r>
            <a:r>
              <a:rPr lang="en-US" sz="1600" dirty="0"/>
              <a:t>among Students Scoring 16 on the </a:t>
            </a:r>
            <a:r>
              <a:rPr lang="en-US" sz="1600" dirty="0" smtClean="0"/>
              <a:t>EXPLORE,</a:t>
            </a:r>
            <a:r>
              <a:rPr lang="en-US" sz="1600" baseline="0" dirty="0" smtClean="0"/>
              <a:t> 2009-10</a:t>
            </a:r>
            <a:endParaRPr lang="en-US" sz="1600" dirty="0"/>
          </a:p>
        </c:rich>
      </c:tx>
      <c:layout/>
      <c:overlay val="1"/>
    </c:title>
    <c:autoTitleDeleted val="0"/>
    <c:plotArea>
      <c:layout>
        <c:manualLayout>
          <c:layoutTarget val="inner"/>
          <c:xMode val="edge"/>
          <c:yMode val="edge"/>
          <c:x val="0.13731444560512726"/>
          <c:y val="8.4366992136297267E-2"/>
          <c:w val="0.52404946209611047"/>
          <c:h val="0.81700524419548071"/>
        </c:manualLayout>
      </c:layout>
      <c:barChart>
        <c:barDir val="col"/>
        <c:grouping val="clustered"/>
        <c:varyColors val="0"/>
        <c:ser>
          <c:idx val="0"/>
          <c:order val="0"/>
          <c:tx>
            <c:strRef>
              <c:f>Sheet1!$B$1</c:f>
              <c:strCache>
                <c:ptCount val="1"/>
                <c:pt idx="0">
                  <c:v>Fewer than 5 days</c:v>
                </c:pt>
              </c:strCache>
            </c:strRef>
          </c:tx>
          <c:invertIfNegative val="0"/>
          <c:dLbls>
            <c:numFmt formatCode="#,##0.0" sourceLinked="0"/>
            <c:showLegendKey val="0"/>
            <c:showVal val="1"/>
            <c:showCatName val="0"/>
            <c:showSerName val="0"/>
            <c:showPercent val="0"/>
            <c:showBubbleSize val="0"/>
            <c:showLeaderLines val="0"/>
          </c:dLbls>
          <c:cat>
            <c:strRef>
              <c:f>Sheet1!$A$2</c:f>
              <c:strCache>
                <c:ptCount val="1"/>
                <c:pt idx="0">
                  <c:v>Students Scoring 16 in EXPLORE</c:v>
                </c:pt>
              </c:strCache>
            </c:strRef>
          </c:cat>
          <c:val>
            <c:numRef>
              <c:f>Sheet1!$B$2</c:f>
              <c:numCache>
                <c:formatCode>General</c:formatCode>
                <c:ptCount val="1"/>
                <c:pt idx="0">
                  <c:v>3</c:v>
                </c:pt>
              </c:numCache>
            </c:numRef>
          </c:val>
        </c:ser>
        <c:ser>
          <c:idx val="1"/>
          <c:order val="1"/>
          <c:tx>
            <c:strRef>
              <c:f>Sheet1!$C$1</c:f>
              <c:strCache>
                <c:ptCount val="1"/>
                <c:pt idx="0">
                  <c:v>5-9 days</c:v>
                </c:pt>
              </c:strCache>
            </c:strRef>
          </c:tx>
          <c:invertIfNegative val="0"/>
          <c:dLbls>
            <c:showLegendKey val="0"/>
            <c:showVal val="1"/>
            <c:showCatName val="0"/>
            <c:showSerName val="0"/>
            <c:showPercent val="0"/>
            <c:showBubbleSize val="0"/>
            <c:showLeaderLines val="0"/>
          </c:dLbls>
          <c:cat>
            <c:strRef>
              <c:f>Sheet1!$A$2</c:f>
              <c:strCache>
                <c:ptCount val="1"/>
                <c:pt idx="0">
                  <c:v>Students Scoring 16 in EXPLORE</c:v>
                </c:pt>
              </c:strCache>
            </c:strRef>
          </c:cat>
          <c:val>
            <c:numRef>
              <c:f>Sheet1!$C$2</c:f>
              <c:numCache>
                <c:formatCode>General</c:formatCode>
                <c:ptCount val="1"/>
                <c:pt idx="0">
                  <c:v>2.7</c:v>
                </c:pt>
              </c:numCache>
            </c:numRef>
          </c:val>
        </c:ser>
        <c:ser>
          <c:idx val="2"/>
          <c:order val="2"/>
          <c:tx>
            <c:strRef>
              <c:f>Sheet1!$D$1</c:f>
              <c:strCache>
                <c:ptCount val="1"/>
                <c:pt idx="0">
                  <c:v>10-14 days</c:v>
                </c:pt>
              </c:strCache>
            </c:strRef>
          </c:tx>
          <c:invertIfNegative val="0"/>
          <c:dLbls>
            <c:showLegendKey val="0"/>
            <c:showVal val="1"/>
            <c:showCatName val="0"/>
            <c:showSerName val="0"/>
            <c:showPercent val="0"/>
            <c:showBubbleSize val="0"/>
            <c:showLeaderLines val="0"/>
          </c:dLbls>
          <c:cat>
            <c:strRef>
              <c:f>Sheet1!$A$2</c:f>
              <c:strCache>
                <c:ptCount val="1"/>
                <c:pt idx="0">
                  <c:v>Students Scoring 16 in EXPLORE</c:v>
                </c:pt>
              </c:strCache>
            </c:strRef>
          </c:cat>
          <c:val>
            <c:numRef>
              <c:f>Sheet1!$D$2</c:f>
              <c:numCache>
                <c:formatCode>General</c:formatCode>
                <c:ptCount val="1"/>
                <c:pt idx="0">
                  <c:v>2.5</c:v>
                </c:pt>
              </c:numCache>
            </c:numRef>
          </c:val>
        </c:ser>
        <c:ser>
          <c:idx val="3"/>
          <c:order val="3"/>
          <c:tx>
            <c:strRef>
              <c:f>Sheet1!$E$1</c:f>
              <c:strCache>
                <c:ptCount val="1"/>
                <c:pt idx="0">
                  <c:v>15-19 days</c:v>
                </c:pt>
              </c:strCache>
            </c:strRef>
          </c:tx>
          <c:invertIfNegative val="0"/>
          <c:dLbls>
            <c:showLegendKey val="0"/>
            <c:showVal val="1"/>
            <c:showCatName val="0"/>
            <c:showSerName val="0"/>
            <c:showPercent val="0"/>
            <c:showBubbleSize val="0"/>
            <c:showLeaderLines val="0"/>
          </c:dLbls>
          <c:cat>
            <c:strRef>
              <c:f>Sheet1!$A$2</c:f>
              <c:strCache>
                <c:ptCount val="1"/>
                <c:pt idx="0">
                  <c:v>Students Scoring 16 in EXPLORE</c:v>
                </c:pt>
              </c:strCache>
            </c:strRef>
          </c:cat>
          <c:val>
            <c:numRef>
              <c:f>Sheet1!$E$2</c:f>
              <c:numCache>
                <c:formatCode>General</c:formatCode>
                <c:ptCount val="1"/>
                <c:pt idx="0">
                  <c:v>2.2999999999999998</c:v>
                </c:pt>
              </c:numCache>
            </c:numRef>
          </c:val>
        </c:ser>
        <c:ser>
          <c:idx val="4"/>
          <c:order val="4"/>
          <c:tx>
            <c:strRef>
              <c:f>Sheet1!$F$1</c:f>
              <c:strCache>
                <c:ptCount val="1"/>
                <c:pt idx="0">
                  <c:v>20 days or more</c:v>
                </c:pt>
              </c:strCache>
            </c:strRef>
          </c:tx>
          <c:invertIfNegative val="0"/>
          <c:dLbls>
            <c:showLegendKey val="0"/>
            <c:showVal val="1"/>
            <c:showCatName val="0"/>
            <c:showSerName val="0"/>
            <c:showPercent val="0"/>
            <c:showBubbleSize val="0"/>
            <c:showLeaderLines val="0"/>
          </c:dLbls>
          <c:cat>
            <c:strRef>
              <c:f>Sheet1!$A$2</c:f>
              <c:strCache>
                <c:ptCount val="1"/>
                <c:pt idx="0">
                  <c:v>Students Scoring 16 in EXPLORE</c:v>
                </c:pt>
              </c:strCache>
            </c:strRef>
          </c:cat>
          <c:val>
            <c:numRef>
              <c:f>Sheet1!$F$2</c:f>
              <c:numCache>
                <c:formatCode>General</c:formatCode>
                <c:ptCount val="1"/>
                <c:pt idx="0">
                  <c:v>1.8</c:v>
                </c:pt>
              </c:numCache>
            </c:numRef>
          </c:val>
        </c:ser>
        <c:dLbls>
          <c:showLegendKey val="0"/>
          <c:showVal val="0"/>
          <c:showCatName val="0"/>
          <c:showSerName val="0"/>
          <c:showPercent val="0"/>
          <c:showBubbleSize val="0"/>
        </c:dLbls>
        <c:gapWidth val="150"/>
        <c:axId val="34555008"/>
        <c:axId val="34556544"/>
      </c:barChart>
      <c:catAx>
        <c:axId val="34555008"/>
        <c:scaling>
          <c:orientation val="minMax"/>
        </c:scaling>
        <c:delete val="0"/>
        <c:axPos val="b"/>
        <c:majorTickMark val="out"/>
        <c:minorTickMark val="none"/>
        <c:tickLblPos val="nextTo"/>
        <c:crossAx val="34556544"/>
        <c:crosses val="autoZero"/>
        <c:auto val="1"/>
        <c:lblAlgn val="ctr"/>
        <c:lblOffset val="100"/>
        <c:noMultiLvlLbl val="0"/>
      </c:catAx>
      <c:valAx>
        <c:axId val="34556544"/>
        <c:scaling>
          <c:orientation val="minMax"/>
          <c:max val="3.5"/>
          <c:min val="1"/>
        </c:scaling>
        <c:delete val="0"/>
        <c:axPos val="l"/>
        <c:title>
          <c:tx>
            <c:rich>
              <a:bodyPr rot="-5400000" vert="horz"/>
              <a:lstStyle/>
              <a:p>
                <a:pPr>
                  <a:defRPr sz="1600"/>
                </a:pPr>
                <a:r>
                  <a:rPr lang="en-US" sz="1600"/>
                  <a:t>Average Ninth Grade GPA</a:t>
                </a:r>
              </a:p>
            </c:rich>
          </c:tx>
          <c:layout>
            <c:manualLayout>
              <c:xMode val="edge"/>
              <c:yMode val="edge"/>
              <c:x val="1.7428190327610907E-2"/>
              <c:y val="0.23512357173128912"/>
            </c:manualLayout>
          </c:layout>
          <c:overlay val="0"/>
        </c:title>
        <c:numFmt formatCode="#,##0.0" sourceLinked="0"/>
        <c:majorTickMark val="out"/>
        <c:minorTickMark val="none"/>
        <c:tickLblPos val="nextTo"/>
        <c:crossAx val="34555008"/>
        <c:crosses val="autoZero"/>
        <c:crossBetween val="between"/>
      </c:valAx>
    </c:plotArea>
    <c:legend>
      <c:legendPos val="r"/>
      <c:layout>
        <c:manualLayout>
          <c:xMode val="edge"/>
          <c:yMode val="edge"/>
          <c:x val="0.69179600543126263"/>
          <c:y val="0.52087531122389108"/>
          <c:w val="0.30820399456873743"/>
          <c:h val="0.37415433975960827"/>
        </c:manualLayout>
      </c:layout>
      <c:overlay val="0"/>
    </c:legend>
    <c:plotVisOnly val="1"/>
    <c:dispBlanksAs val="gap"/>
    <c:showDLblsOverMax val="0"/>
  </c:chart>
  <c:txPr>
    <a:bodyPr/>
    <a:lstStyle/>
    <a:p>
      <a:pPr>
        <a:defRPr sz="1800">
          <a:solidFill>
            <a:srgbClr val="000000"/>
          </a:solidFill>
          <a:latin typeface="Calibri" panose="020F050202020403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Reasons for </a:t>
            </a:r>
            <a:r>
              <a:rPr lang="en-US" sz="1600" dirty="0" smtClean="0"/>
              <a:t>Absences, 2011-12</a:t>
            </a:r>
            <a:endParaRPr lang="en-US" sz="1600" dirty="0"/>
          </a:p>
        </c:rich>
      </c:tx>
      <c:layout/>
      <c:overlay val="0"/>
    </c:title>
    <c:autoTitleDeleted val="0"/>
    <c:plotArea>
      <c:layout/>
      <c:pieChart>
        <c:varyColors val="1"/>
        <c:ser>
          <c:idx val="0"/>
          <c:order val="0"/>
          <c:spPr>
            <a:ln>
              <a:noFill/>
            </a:ln>
          </c:spPr>
          <c:dPt>
            <c:idx val="0"/>
            <c:bubble3D val="0"/>
            <c:spPr>
              <a:solidFill>
                <a:srgbClr val="C00000"/>
              </a:solidFill>
              <a:ln>
                <a:noFill/>
              </a:ln>
            </c:spPr>
          </c:dPt>
          <c:dPt>
            <c:idx val="1"/>
            <c:bubble3D val="0"/>
            <c:spPr>
              <a:solidFill>
                <a:schemeClr val="accent2">
                  <a:lumMod val="75000"/>
                </a:schemeClr>
              </a:solidFill>
              <a:ln>
                <a:noFill/>
              </a:ln>
            </c:spPr>
          </c:dPt>
          <c:dPt>
            <c:idx val="2"/>
            <c:bubble3D val="0"/>
            <c:spPr>
              <a:solidFill>
                <a:schemeClr val="accent2">
                  <a:lumMod val="50000"/>
                </a:schemeClr>
              </a:solidFill>
              <a:ln>
                <a:noFill/>
              </a:ln>
            </c:spPr>
          </c:dPt>
          <c:dPt>
            <c:idx val="3"/>
            <c:bubble3D val="0"/>
            <c:spPr>
              <a:solidFill>
                <a:schemeClr val="accent4">
                  <a:lumMod val="60000"/>
                  <a:lumOff val="40000"/>
                </a:schemeClr>
              </a:solidFill>
              <a:ln>
                <a:noFill/>
              </a:ln>
            </c:spPr>
          </c:dPt>
          <c:dPt>
            <c:idx val="4"/>
            <c:bubble3D val="0"/>
            <c:spPr>
              <a:solidFill>
                <a:schemeClr val="accent4"/>
              </a:solidFill>
              <a:ln>
                <a:noFill/>
              </a:ln>
            </c:spPr>
          </c:dPt>
          <c:dPt>
            <c:idx val="5"/>
            <c:bubble3D val="0"/>
            <c:spPr>
              <a:solidFill>
                <a:schemeClr val="accent4">
                  <a:lumMod val="75000"/>
                </a:schemeClr>
              </a:solidFill>
              <a:ln>
                <a:noFill/>
              </a:ln>
            </c:spPr>
          </c:dPt>
          <c:dPt>
            <c:idx val="6"/>
            <c:bubble3D val="0"/>
            <c:spPr>
              <a:solidFill>
                <a:schemeClr val="accent3">
                  <a:lumMod val="60000"/>
                  <a:lumOff val="40000"/>
                </a:schemeClr>
              </a:solidFill>
              <a:ln>
                <a:noFill/>
              </a:ln>
            </c:spPr>
          </c:dPt>
          <c:dPt>
            <c:idx val="7"/>
            <c:bubble3D val="0"/>
            <c:spPr>
              <a:solidFill>
                <a:schemeClr val="bg1">
                  <a:lumMod val="65000"/>
                </a:schemeClr>
              </a:solidFill>
              <a:ln>
                <a:noFill/>
              </a:ln>
            </c:spPr>
          </c:dPt>
          <c:dPt>
            <c:idx val="8"/>
            <c:bubble3D val="0"/>
            <c:spPr>
              <a:solidFill>
                <a:schemeClr val="bg1">
                  <a:lumMod val="50000"/>
                </a:schemeClr>
              </a:solidFill>
              <a:ln>
                <a:noFill/>
              </a:ln>
            </c:spPr>
          </c:dPt>
          <c:dLbls>
            <c:dLbl>
              <c:idx val="0"/>
              <c:numFmt formatCode="0%" sourceLinked="0"/>
              <c:spPr/>
              <c:txPr>
                <a:bodyPr/>
                <a:lstStyle/>
                <a:p>
                  <a:pPr>
                    <a:defRPr b="1">
                      <a:solidFill>
                        <a:schemeClr val="bg1"/>
                      </a:solidFill>
                    </a:defRPr>
                  </a:pPr>
                  <a:endParaRPr lang="en-US"/>
                </a:p>
              </c:txPr>
              <c:dLblPos val="inEnd"/>
              <c:showLegendKey val="0"/>
              <c:showVal val="1"/>
              <c:showCatName val="0"/>
              <c:showSerName val="0"/>
              <c:showPercent val="0"/>
              <c:showBubbleSize val="0"/>
            </c:dLbl>
            <c:dLbl>
              <c:idx val="1"/>
              <c:numFmt formatCode="0%" sourceLinked="0"/>
              <c:spPr/>
              <c:txPr>
                <a:bodyPr/>
                <a:lstStyle/>
                <a:p>
                  <a:pPr>
                    <a:defRPr b="1">
                      <a:solidFill>
                        <a:schemeClr val="bg1"/>
                      </a:solidFill>
                    </a:defRPr>
                  </a:pPr>
                  <a:endParaRPr lang="en-US"/>
                </a:p>
              </c:txPr>
              <c:dLblPos val="inEnd"/>
              <c:showLegendKey val="0"/>
              <c:showVal val="1"/>
              <c:showCatName val="0"/>
              <c:showSerName val="0"/>
              <c:showPercent val="0"/>
              <c:showBubbleSize val="0"/>
            </c:dLbl>
            <c:dLbl>
              <c:idx val="2"/>
              <c:numFmt formatCode="0%" sourceLinked="0"/>
              <c:spPr/>
              <c:txPr>
                <a:bodyPr/>
                <a:lstStyle/>
                <a:p>
                  <a:pPr>
                    <a:defRPr b="1">
                      <a:solidFill>
                        <a:schemeClr val="bg1"/>
                      </a:solidFill>
                    </a:defRPr>
                  </a:pPr>
                  <a:endParaRPr lang="en-US"/>
                </a:p>
              </c:txPr>
              <c:dLblPos val="inEnd"/>
              <c:showLegendKey val="0"/>
              <c:showVal val="1"/>
              <c:showCatName val="0"/>
              <c:showSerName val="0"/>
              <c:showPercent val="0"/>
              <c:showBubbleSize val="0"/>
            </c:dLbl>
            <c:dLbl>
              <c:idx val="4"/>
              <c:numFmt formatCode="0%" sourceLinked="0"/>
              <c:spPr/>
              <c:txPr>
                <a:bodyPr/>
                <a:lstStyle/>
                <a:p>
                  <a:pPr>
                    <a:defRPr b="1">
                      <a:solidFill>
                        <a:schemeClr val="bg1"/>
                      </a:solidFill>
                    </a:defRPr>
                  </a:pPr>
                  <a:endParaRPr lang="en-US"/>
                </a:p>
              </c:txPr>
              <c:dLblPos val="inEnd"/>
              <c:showLegendKey val="0"/>
              <c:showVal val="1"/>
              <c:showCatName val="0"/>
              <c:showSerName val="0"/>
              <c:showPercent val="0"/>
              <c:showBubbleSize val="0"/>
            </c:dLbl>
            <c:dLbl>
              <c:idx val="5"/>
              <c:numFmt formatCode="0%" sourceLinked="0"/>
              <c:spPr/>
              <c:txPr>
                <a:bodyPr/>
                <a:lstStyle/>
                <a:p>
                  <a:pPr>
                    <a:defRPr b="1">
                      <a:solidFill>
                        <a:schemeClr val="bg1"/>
                      </a:solidFill>
                    </a:defRPr>
                  </a:pPr>
                  <a:endParaRPr lang="en-US"/>
                </a:p>
              </c:txPr>
              <c:dLblPos val="inEnd"/>
              <c:showLegendKey val="0"/>
              <c:showVal val="1"/>
              <c:showCatName val="0"/>
              <c:showSerName val="0"/>
              <c:showPercent val="0"/>
              <c:showBubbleSize val="0"/>
            </c:dLbl>
            <c:numFmt formatCode="0%" sourceLinked="0"/>
            <c:txPr>
              <a:bodyPr/>
              <a:lstStyle/>
              <a:p>
                <a:pPr>
                  <a:defRPr b="1"/>
                </a:pPr>
                <a:endParaRPr lang="en-US"/>
              </a:p>
            </c:txPr>
            <c:dLblPos val="inEnd"/>
            <c:showLegendKey val="0"/>
            <c:showVal val="1"/>
            <c:showCatName val="0"/>
            <c:showSerName val="0"/>
            <c:showPercent val="0"/>
            <c:showBubbleSize val="0"/>
            <c:showLeaderLines val="1"/>
          </c:dLbls>
          <c:cat>
            <c:strRef>
              <c:f>graphs!$H$23:$P$23</c:f>
              <c:strCache>
                <c:ptCount val="9"/>
                <c:pt idx="0">
                  <c:v>Sick</c:v>
                </c:pt>
                <c:pt idx="1">
                  <c:v>Wellness Appointment</c:v>
                </c:pt>
                <c:pt idx="2">
                  <c:v>Chronic Illness</c:v>
                </c:pt>
                <c:pt idx="3">
                  <c:v>Transportation</c:v>
                </c:pt>
                <c:pt idx="4">
                  <c:v>Child Care</c:v>
                </c:pt>
                <c:pt idx="5">
                  <c:v>Family-related</c:v>
                </c:pt>
                <c:pt idx="6">
                  <c:v>Vacation</c:v>
                </c:pt>
                <c:pt idx="7">
                  <c:v>Other</c:v>
                </c:pt>
                <c:pt idx="8">
                  <c:v>Don't Know</c:v>
                </c:pt>
              </c:strCache>
            </c:strRef>
          </c:cat>
          <c:val>
            <c:numRef>
              <c:f>graphs!$H$24:$P$24</c:f>
              <c:numCache>
                <c:formatCode>0%</c:formatCode>
                <c:ptCount val="9"/>
                <c:pt idx="0">
                  <c:v>0.54100000000000004</c:v>
                </c:pt>
                <c:pt idx="1">
                  <c:v>3.9757000000000001E-2</c:v>
                </c:pt>
                <c:pt idx="2">
                  <c:v>3.4474999999999999E-2</c:v>
                </c:pt>
                <c:pt idx="3">
                  <c:v>4.8300000000000003E-2</c:v>
                </c:pt>
                <c:pt idx="4">
                  <c:v>2.5925E-2</c:v>
                </c:pt>
                <c:pt idx="5">
                  <c:v>0.10392</c:v>
                </c:pt>
                <c:pt idx="6">
                  <c:v>3.261E-2</c:v>
                </c:pt>
                <c:pt idx="7">
                  <c:v>5.0362999999999998E-2</c:v>
                </c:pt>
                <c:pt idx="8">
                  <c:v>0.12365</c:v>
                </c:pt>
              </c:numCache>
            </c:numRef>
          </c:val>
        </c:ser>
        <c:dLbls>
          <c:dLblPos val="inEnd"/>
          <c:showLegendKey val="0"/>
          <c:showVal val="1"/>
          <c:showCatName val="0"/>
          <c:showSerName val="0"/>
          <c:showPercent val="0"/>
          <c:showBubbleSize val="0"/>
          <c:showLeaderLines val="1"/>
        </c:dLbls>
        <c:firstSliceAng val="0"/>
      </c:pieChart>
      <c:spPr>
        <a:ln>
          <a:noFill/>
        </a:ln>
      </c:spPr>
    </c:plotArea>
    <c:legend>
      <c:legendPos val="r"/>
      <c:layout>
        <c:manualLayout>
          <c:xMode val="edge"/>
          <c:yMode val="edge"/>
          <c:x val="0.63879894789441405"/>
          <c:y val="0.132545091671497"/>
          <c:w val="0.321747243754824"/>
          <c:h val="0.83683037562691498"/>
        </c:manualLayout>
      </c:layout>
      <c:overlay val="0"/>
      <c:txPr>
        <a:bodyPr/>
        <a:lstStyle/>
        <a:p>
          <a:pPr>
            <a:defRPr sz="1500" b="1"/>
          </a:pPr>
          <a:endParaRPr lang="en-US"/>
        </a:p>
      </c:txPr>
    </c:legend>
    <c:plotVisOnly val="1"/>
    <c:dispBlanksAs val="gap"/>
    <c:showDLblsOverMax val="0"/>
  </c:chart>
  <c:txPr>
    <a:bodyPr/>
    <a:lstStyle/>
    <a:p>
      <a:pPr>
        <a:defRPr sz="1600">
          <a:solidFill>
            <a:srgbClr val="000000"/>
          </a:solidFill>
          <a:latin typeface="Calibri" panose="020F050202020403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000"/>
            </a:pPr>
            <a:r>
              <a:rPr lang="en-US" sz="2000" dirty="0"/>
              <a:t>Middle </a:t>
            </a:r>
            <a:r>
              <a:rPr lang="en-US" sz="2000" dirty="0" smtClean="0"/>
              <a:t>grade student survey responses</a:t>
            </a:r>
            <a:endParaRPr lang="en-US" sz="2000" dirty="0"/>
          </a:p>
        </c:rich>
      </c:tx>
      <c:layout>
        <c:manualLayout>
          <c:xMode val="edge"/>
          <c:yMode val="edge"/>
          <c:x val="0.33649806249425201"/>
          <c:y val="3.6267077448772202E-2"/>
        </c:manualLayout>
      </c:layout>
      <c:overlay val="0"/>
    </c:title>
    <c:autoTitleDeleted val="0"/>
    <c:plotArea>
      <c:layout>
        <c:manualLayout>
          <c:layoutTarget val="inner"/>
          <c:xMode val="edge"/>
          <c:yMode val="edge"/>
          <c:x val="0.16584731385666901"/>
          <c:y val="0.12745307615392701"/>
          <c:w val="0.75420324467365496"/>
          <c:h val="0.741553830093026"/>
        </c:manualLayout>
      </c:layout>
      <c:barChart>
        <c:barDir val="col"/>
        <c:grouping val="stacked"/>
        <c:varyColors val="0"/>
        <c:ser>
          <c:idx val="1"/>
          <c:order val="0"/>
          <c:tx>
            <c:strRef>
              <c:f>'Survey Responses'!$D$39</c:f>
              <c:strCache>
                <c:ptCount val="1"/>
                <c:pt idx="0">
                  <c:v>1-2 times</c:v>
                </c:pt>
              </c:strCache>
            </c:strRef>
          </c:tx>
          <c:invertIfNegative val="0"/>
          <c:cat>
            <c:strRef>
              <c:f>'Survey Responses'!$B$40:$B$42</c:f>
              <c:strCache>
                <c:ptCount val="3"/>
                <c:pt idx="0">
                  <c:v>Sick/Doctor Appt</c:v>
                </c:pt>
                <c:pt idx="1">
                  <c:v>Family Issue</c:v>
                </c:pt>
                <c:pt idx="2">
                  <c:v>Didn’t Feel Like Going</c:v>
                </c:pt>
              </c:strCache>
            </c:strRef>
          </c:cat>
          <c:val>
            <c:numRef>
              <c:f>'Survey Responses'!$D$40:$D$42</c:f>
              <c:numCache>
                <c:formatCode>General</c:formatCode>
                <c:ptCount val="3"/>
                <c:pt idx="0">
                  <c:v>0.43590000000000001</c:v>
                </c:pt>
                <c:pt idx="1">
                  <c:v>0.31269999999999998</c:v>
                </c:pt>
                <c:pt idx="2">
                  <c:v>0.20519999999999999</c:v>
                </c:pt>
              </c:numCache>
            </c:numRef>
          </c:val>
        </c:ser>
        <c:ser>
          <c:idx val="2"/>
          <c:order val="1"/>
          <c:tx>
            <c:strRef>
              <c:f>'Survey Responses'!$E$39</c:f>
              <c:strCache>
                <c:ptCount val="1"/>
                <c:pt idx="0">
                  <c:v>3-5 times </c:v>
                </c:pt>
              </c:strCache>
            </c:strRef>
          </c:tx>
          <c:invertIfNegative val="0"/>
          <c:cat>
            <c:strRef>
              <c:f>'Survey Responses'!$B$40:$B$42</c:f>
              <c:strCache>
                <c:ptCount val="3"/>
                <c:pt idx="0">
                  <c:v>Sick/Doctor Appt</c:v>
                </c:pt>
                <c:pt idx="1">
                  <c:v>Family Issue</c:v>
                </c:pt>
                <c:pt idx="2">
                  <c:v>Didn’t Feel Like Going</c:v>
                </c:pt>
              </c:strCache>
            </c:strRef>
          </c:cat>
          <c:val>
            <c:numRef>
              <c:f>'Survey Responses'!$E$40:$E$42</c:f>
              <c:numCache>
                <c:formatCode>General</c:formatCode>
                <c:ptCount val="3"/>
                <c:pt idx="0">
                  <c:v>0.2195</c:v>
                </c:pt>
                <c:pt idx="1">
                  <c:v>8.9700000000000002E-2</c:v>
                </c:pt>
                <c:pt idx="2">
                  <c:v>6.9000000000000006E-2</c:v>
                </c:pt>
              </c:numCache>
            </c:numRef>
          </c:val>
        </c:ser>
        <c:ser>
          <c:idx val="3"/>
          <c:order val="2"/>
          <c:tx>
            <c:strRef>
              <c:f>'Survey Responses'!$F$39</c:f>
              <c:strCache>
                <c:ptCount val="1"/>
                <c:pt idx="0">
                  <c:v>6 or more times</c:v>
                </c:pt>
              </c:strCache>
            </c:strRef>
          </c:tx>
          <c:invertIfNegative val="0"/>
          <c:cat>
            <c:strRef>
              <c:f>'Survey Responses'!$B$40:$B$42</c:f>
              <c:strCache>
                <c:ptCount val="3"/>
                <c:pt idx="0">
                  <c:v>Sick/Doctor Appt</c:v>
                </c:pt>
                <c:pt idx="1">
                  <c:v>Family Issue</c:v>
                </c:pt>
                <c:pt idx="2">
                  <c:v>Didn’t Feel Like Going</c:v>
                </c:pt>
              </c:strCache>
            </c:strRef>
          </c:cat>
          <c:val>
            <c:numRef>
              <c:f>'Survey Responses'!$F$40:$F$42</c:f>
              <c:numCache>
                <c:formatCode>General</c:formatCode>
                <c:ptCount val="3"/>
                <c:pt idx="0">
                  <c:v>8.3699999999999997E-2</c:v>
                </c:pt>
                <c:pt idx="1">
                  <c:v>4.2299999999999997E-2</c:v>
                </c:pt>
                <c:pt idx="2">
                  <c:v>5.3800000000000001E-2</c:v>
                </c:pt>
              </c:numCache>
            </c:numRef>
          </c:val>
        </c:ser>
        <c:dLbls>
          <c:showLegendKey val="0"/>
          <c:showVal val="0"/>
          <c:showCatName val="0"/>
          <c:showSerName val="0"/>
          <c:showPercent val="0"/>
          <c:showBubbleSize val="0"/>
        </c:dLbls>
        <c:gapWidth val="100"/>
        <c:overlap val="100"/>
        <c:axId val="108221568"/>
        <c:axId val="108223104"/>
      </c:barChart>
      <c:catAx>
        <c:axId val="108221568"/>
        <c:scaling>
          <c:orientation val="minMax"/>
        </c:scaling>
        <c:delete val="0"/>
        <c:axPos val="b"/>
        <c:majorTickMark val="out"/>
        <c:minorTickMark val="none"/>
        <c:tickLblPos val="nextTo"/>
        <c:txPr>
          <a:bodyPr/>
          <a:lstStyle/>
          <a:p>
            <a:pPr>
              <a:defRPr sz="1400"/>
            </a:pPr>
            <a:endParaRPr lang="en-US"/>
          </a:p>
        </c:txPr>
        <c:crossAx val="108223104"/>
        <c:crosses val="autoZero"/>
        <c:auto val="1"/>
        <c:lblAlgn val="ctr"/>
        <c:lblOffset val="100"/>
        <c:noMultiLvlLbl val="0"/>
      </c:catAx>
      <c:valAx>
        <c:axId val="108223104"/>
        <c:scaling>
          <c:orientation val="minMax"/>
          <c:max val="1"/>
        </c:scaling>
        <c:delete val="0"/>
        <c:axPos val="l"/>
        <c:majorGridlines>
          <c:spPr>
            <a:ln>
              <a:noFill/>
            </a:ln>
          </c:spPr>
        </c:majorGridlines>
        <c:numFmt formatCode="0%" sourceLinked="0"/>
        <c:majorTickMark val="out"/>
        <c:minorTickMark val="none"/>
        <c:tickLblPos val="nextTo"/>
        <c:crossAx val="108221568"/>
        <c:crosses val="autoZero"/>
        <c:crossBetween val="between"/>
      </c:valAx>
    </c:plotArea>
    <c:plotVisOnly val="1"/>
    <c:dispBlanksAs val="gap"/>
    <c:showDLblsOverMax val="0"/>
  </c:chart>
  <c:txPr>
    <a:bodyPr/>
    <a:lstStyle/>
    <a:p>
      <a:pPr>
        <a:defRPr sz="1600">
          <a:solidFill>
            <a:srgbClr val="000000"/>
          </a:solidFill>
          <a:latin typeface="Calibri" pitchFamily="34" charset="0"/>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0.10178</cdr:x>
      <cdr:y>0.30456</cdr:y>
    </cdr:from>
    <cdr:to>
      <cdr:x>0.17285</cdr:x>
      <cdr:y>0.36798</cdr:y>
    </cdr:to>
    <cdr:sp macro="" textlink="">
      <cdr:nvSpPr>
        <cdr:cNvPr id="2" name="TextBox 1"/>
        <cdr:cNvSpPr txBox="1"/>
      </cdr:nvSpPr>
      <cdr:spPr>
        <a:xfrm xmlns:a="http://schemas.openxmlformats.org/drawingml/2006/main">
          <a:off x="892857" y="1611759"/>
          <a:ext cx="623427" cy="3356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latin typeface="Calibri" pitchFamily="34" charset="0"/>
            </a:rPr>
            <a:t>39%</a:t>
          </a:r>
        </a:p>
      </cdr:txBody>
    </cdr:sp>
  </cdr:relSizeAnchor>
  <cdr:relSizeAnchor xmlns:cdr="http://schemas.openxmlformats.org/drawingml/2006/chartDrawing">
    <cdr:from>
      <cdr:x>0.16732</cdr:x>
      <cdr:y>0.50473</cdr:y>
    </cdr:from>
    <cdr:to>
      <cdr:x>0.2367</cdr:x>
      <cdr:y>0.55761</cdr:y>
    </cdr:to>
    <cdr:sp macro="" textlink="">
      <cdr:nvSpPr>
        <cdr:cNvPr id="3" name="TextBox 1"/>
        <cdr:cNvSpPr txBox="1"/>
      </cdr:nvSpPr>
      <cdr:spPr>
        <a:xfrm xmlns:a="http://schemas.openxmlformats.org/drawingml/2006/main">
          <a:off x="1585746" y="2728300"/>
          <a:ext cx="657527" cy="285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latin typeface="Calibri" pitchFamily="34" charset="0"/>
            </a:rPr>
            <a:t>20%</a:t>
          </a:r>
        </a:p>
      </cdr:txBody>
    </cdr:sp>
  </cdr:relSizeAnchor>
  <cdr:relSizeAnchor xmlns:cdr="http://schemas.openxmlformats.org/drawingml/2006/chartDrawing">
    <cdr:from>
      <cdr:x>0.22895</cdr:x>
      <cdr:y>0.55995</cdr:y>
    </cdr:from>
    <cdr:to>
      <cdr:x>0.29746</cdr:x>
      <cdr:y>0.61283</cdr:y>
    </cdr:to>
    <cdr:sp macro="" textlink="">
      <cdr:nvSpPr>
        <cdr:cNvPr id="4" name="TextBox 1"/>
        <cdr:cNvSpPr txBox="1"/>
      </cdr:nvSpPr>
      <cdr:spPr>
        <a:xfrm xmlns:a="http://schemas.openxmlformats.org/drawingml/2006/main">
          <a:off x="2169845" y="3026789"/>
          <a:ext cx="649284" cy="285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latin typeface="Calibri" pitchFamily="34" charset="0"/>
            </a:rPr>
            <a:t>15%</a:t>
          </a:r>
        </a:p>
      </cdr:txBody>
    </cdr:sp>
  </cdr:relSizeAnchor>
  <cdr:relSizeAnchor xmlns:cdr="http://schemas.openxmlformats.org/drawingml/2006/chartDrawing">
    <cdr:from>
      <cdr:x>0.28822</cdr:x>
      <cdr:y>0.58715</cdr:y>
    </cdr:from>
    <cdr:to>
      <cdr:x>0.3619</cdr:x>
      <cdr:y>0.64003</cdr:y>
    </cdr:to>
    <cdr:sp macro="" textlink="">
      <cdr:nvSpPr>
        <cdr:cNvPr id="5" name="TextBox 1"/>
        <cdr:cNvSpPr txBox="1"/>
      </cdr:nvSpPr>
      <cdr:spPr>
        <a:xfrm xmlns:a="http://schemas.openxmlformats.org/drawingml/2006/main">
          <a:off x="2731531" y="3173801"/>
          <a:ext cx="698285" cy="285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latin typeface="Calibri" pitchFamily="34" charset="0"/>
            </a:rPr>
            <a:t>12%</a:t>
          </a:r>
        </a:p>
      </cdr:txBody>
    </cdr:sp>
  </cdr:relSizeAnchor>
  <cdr:relSizeAnchor xmlns:cdr="http://schemas.openxmlformats.org/drawingml/2006/chartDrawing">
    <cdr:from>
      <cdr:x>0.354</cdr:x>
      <cdr:y>0.60402</cdr:y>
    </cdr:from>
    <cdr:to>
      <cdr:x>0.42392</cdr:x>
      <cdr:y>0.6569</cdr:y>
    </cdr:to>
    <cdr:sp macro="" textlink="">
      <cdr:nvSpPr>
        <cdr:cNvPr id="6" name="TextBox 1"/>
        <cdr:cNvSpPr txBox="1"/>
      </cdr:nvSpPr>
      <cdr:spPr>
        <a:xfrm xmlns:a="http://schemas.openxmlformats.org/drawingml/2006/main">
          <a:off x="3355009" y="3265005"/>
          <a:ext cx="662637" cy="2858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latin typeface="Calibri" pitchFamily="34" charset="0"/>
            </a:rPr>
            <a:t>11%</a:t>
          </a:r>
        </a:p>
      </cdr:txBody>
    </cdr:sp>
  </cdr:relSizeAnchor>
  <cdr:relSizeAnchor xmlns:cdr="http://schemas.openxmlformats.org/drawingml/2006/chartDrawing">
    <cdr:from>
      <cdr:x>0.4266</cdr:x>
      <cdr:y>0.61484</cdr:y>
    </cdr:from>
    <cdr:to>
      <cdr:x>0.4817</cdr:x>
      <cdr:y>0.66772</cdr:y>
    </cdr:to>
    <cdr:sp macro="" textlink="">
      <cdr:nvSpPr>
        <cdr:cNvPr id="7" name="TextBox 1"/>
        <cdr:cNvSpPr txBox="1"/>
      </cdr:nvSpPr>
      <cdr:spPr>
        <a:xfrm xmlns:a="http://schemas.openxmlformats.org/drawingml/2006/main">
          <a:off x="4043088" y="3323468"/>
          <a:ext cx="522203" cy="285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latin typeface="Calibri" pitchFamily="34" charset="0"/>
            </a:rPr>
            <a:t>9%</a:t>
          </a:r>
          <a:endParaRPr lang="en-US" sz="1600" b="1" dirty="0">
            <a:latin typeface="Calibri" pitchFamily="34" charset="0"/>
          </a:endParaRPr>
        </a:p>
      </cdr:txBody>
    </cdr:sp>
  </cdr:relSizeAnchor>
  <cdr:relSizeAnchor xmlns:cdr="http://schemas.openxmlformats.org/drawingml/2006/chartDrawing">
    <cdr:from>
      <cdr:x>0.48792</cdr:x>
      <cdr:y>0.61147</cdr:y>
    </cdr:from>
    <cdr:to>
      <cdr:x>0.55406</cdr:x>
      <cdr:y>0.66824</cdr:y>
    </cdr:to>
    <cdr:sp macro="" textlink="">
      <cdr:nvSpPr>
        <cdr:cNvPr id="8" name="TextBox 1"/>
        <cdr:cNvSpPr txBox="1"/>
      </cdr:nvSpPr>
      <cdr:spPr>
        <a:xfrm xmlns:a="http://schemas.openxmlformats.org/drawingml/2006/main">
          <a:off x="4624180" y="3305287"/>
          <a:ext cx="626817" cy="3068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Calibri" pitchFamily="34" charset="0"/>
            </a:rPr>
            <a:t>10%</a:t>
          </a:r>
        </a:p>
      </cdr:txBody>
    </cdr:sp>
  </cdr:relSizeAnchor>
  <cdr:relSizeAnchor xmlns:cdr="http://schemas.openxmlformats.org/drawingml/2006/chartDrawing">
    <cdr:from>
      <cdr:x>0.54584</cdr:x>
      <cdr:y>0.6043</cdr:y>
    </cdr:from>
    <cdr:to>
      <cdr:x>0.61091</cdr:x>
      <cdr:y>0.65469</cdr:y>
    </cdr:to>
    <cdr:sp macro="" textlink="">
      <cdr:nvSpPr>
        <cdr:cNvPr id="9" name="TextBox 1"/>
        <cdr:cNvSpPr txBox="1"/>
      </cdr:nvSpPr>
      <cdr:spPr>
        <a:xfrm xmlns:a="http://schemas.openxmlformats.org/drawingml/2006/main">
          <a:off x="5173136" y="3266504"/>
          <a:ext cx="616704" cy="2723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latin typeface="Calibri" pitchFamily="34" charset="0"/>
            </a:rPr>
            <a:t>11%</a:t>
          </a:r>
        </a:p>
      </cdr:txBody>
    </cdr:sp>
  </cdr:relSizeAnchor>
  <cdr:relSizeAnchor xmlns:cdr="http://schemas.openxmlformats.org/drawingml/2006/chartDrawing">
    <cdr:from>
      <cdr:x>0.60416</cdr:x>
      <cdr:y>0.58627</cdr:y>
    </cdr:from>
    <cdr:to>
      <cdr:x>0.66995</cdr:x>
      <cdr:y>0.64123</cdr:y>
    </cdr:to>
    <cdr:sp macro="" textlink="">
      <cdr:nvSpPr>
        <cdr:cNvPr id="10" name="TextBox 1"/>
        <cdr:cNvSpPr txBox="1"/>
      </cdr:nvSpPr>
      <cdr:spPr>
        <a:xfrm xmlns:a="http://schemas.openxmlformats.org/drawingml/2006/main">
          <a:off x="5725854" y="3169034"/>
          <a:ext cx="623512" cy="2971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latin typeface="Calibri" pitchFamily="34" charset="0"/>
            </a:rPr>
            <a:t>12%</a:t>
          </a:r>
        </a:p>
      </cdr:txBody>
    </cdr:sp>
  </cdr:relSizeAnchor>
  <cdr:relSizeAnchor xmlns:cdr="http://schemas.openxmlformats.org/drawingml/2006/chartDrawing">
    <cdr:from>
      <cdr:x>0.67072</cdr:x>
      <cdr:y>0.57492</cdr:y>
    </cdr:from>
    <cdr:to>
      <cdr:x>0.73588</cdr:x>
      <cdr:y>0.62432</cdr:y>
    </cdr:to>
    <cdr:sp macro="" textlink="">
      <cdr:nvSpPr>
        <cdr:cNvPr id="11" name="TextBox 1"/>
        <cdr:cNvSpPr txBox="1"/>
      </cdr:nvSpPr>
      <cdr:spPr>
        <a:xfrm xmlns:a="http://schemas.openxmlformats.org/drawingml/2006/main">
          <a:off x="6356630" y="3107679"/>
          <a:ext cx="617576" cy="2670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latin typeface="Calibri" pitchFamily="34" charset="0"/>
            </a:rPr>
            <a:t>13%</a:t>
          </a:r>
        </a:p>
      </cdr:txBody>
    </cdr:sp>
  </cdr:relSizeAnchor>
  <cdr:relSizeAnchor xmlns:cdr="http://schemas.openxmlformats.org/drawingml/2006/chartDrawing">
    <cdr:from>
      <cdr:x>0.72979</cdr:x>
      <cdr:y>0.30809</cdr:y>
    </cdr:from>
    <cdr:to>
      <cdr:x>0.79698</cdr:x>
      <cdr:y>0.36493</cdr:y>
    </cdr:to>
    <cdr:sp macro="" textlink="">
      <cdr:nvSpPr>
        <cdr:cNvPr id="12" name="TextBox 1"/>
        <cdr:cNvSpPr txBox="1"/>
      </cdr:nvSpPr>
      <cdr:spPr>
        <a:xfrm xmlns:a="http://schemas.openxmlformats.org/drawingml/2006/main">
          <a:off x="6916494" y="1665380"/>
          <a:ext cx="636831" cy="3072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latin typeface="Calibri" pitchFamily="34" charset="0"/>
            </a:rPr>
            <a:t>39%</a:t>
          </a:r>
          <a:endParaRPr lang="en-US" sz="1600" b="1" dirty="0">
            <a:latin typeface="Calibri" pitchFamily="34" charset="0"/>
          </a:endParaRPr>
        </a:p>
      </cdr:txBody>
    </cdr:sp>
  </cdr:relSizeAnchor>
  <cdr:relSizeAnchor xmlns:cdr="http://schemas.openxmlformats.org/drawingml/2006/chartDrawing">
    <cdr:from>
      <cdr:x>0.79213</cdr:x>
      <cdr:y>0.19963</cdr:y>
    </cdr:from>
    <cdr:to>
      <cdr:x>0.85648</cdr:x>
      <cdr:y>0.24934</cdr:y>
    </cdr:to>
    <cdr:sp macro="" textlink="">
      <cdr:nvSpPr>
        <cdr:cNvPr id="13" name="TextBox 1"/>
        <cdr:cNvSpPr txBox="1"/>
      </cdr:nvSpPr>
      <cdr:spPr>
        <a:xfrm xmlns:a="http://schemas.openxmlformats.org/drawingml/2006/main">
          <a:off x="7507314" y="1079099"/>
          <a:ext cx="609892" cy="2686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a:latin typeface="Calibri" pitchFamily="34" charset="0"/>
            </a:rPr>
            <a:t>50%</a:t>
          </a:r>
        </a:p>
      </cdr:txBody>
    </cdr:sp>
  </cdr:relSizeAnchor>
  <cdr:relSizeAnchor xmlns:cdr="http://schemas.openxmlformats.org/drawingml/2006/chartDrawing">
    <cdr:from>
      <cdr:x>0.85804</cdr:x>
      <cdr:y>0.20199</cdr:y>
    </cdr:from>
    <cdr:to>
      <cdr:x>0.92724</cdr:x>
      <cdr:y>0.2578</cdr:y>
    </cdr:to>
    <cdr:sp macro="" textlink="">
      <cdr:nvSpPr>
        <cdr:cNvPr id="14" name="TextBox 1"/>
        <cdr:cNvSpPr txBox="1"/>
      </cdr:nvSpPr>
      <cdr:spPr>
        <a:xfrm xmlns:a="http://schemas.openxmlformats.org/drawingml/2006/main">
          <a:off x="8131948" y="1091856"/>
          <a:ext cx="655817" cy="3016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Calibri" pitchFamily="34" charset="0"/>
            </a:rPr>
            <a:t>50%</a:t>
          </a:r>
        </a:p>
      </cdr:txBody>
    </cdr:sp>
  </cdr:relSizeAnchor>
  <cdr:relSizeAnchor xmlns:cdr="http://schemas.openxmlformats.org/drawingml/2006/chartDrawing">
    <cdr:from>
      <cdr:x>0.92552</cdr:x>
      <cdr:y>0.14924</cdr:y>
    </cdr:from>
    <cdr:to>
      <cdr:x>0.98754</cdr:x>
      <cdr:y>0.19859</cdr:y>
    </cdr:to>
    <cdr:sp macro="" textlink="">
      <cdr:nvSpPr>
        <cdr:cNvPr id="15" name="TextBox 1"/>
        <cdr:cNvSpPr txBox="1"/>
      </cdr:nvSpPr>
      <cdr:spPr>
        <a:xfrm xmlns:a="http://schemas.openxmlformats.org/drawingml/2006/main">
          <a:off x="8771538" y="806711"/>
          <a:ext cx="587727" cy="2667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latin typeface="Calibri" pitchFamily="34" charset="0"/>
            </a:rPr>
            <a:t>55%</a:t>
          </a:r>
        </a:p>
      </cdr:txBody>
    </cdr:sp>
  </cdr:relSizeAnchor>
  <cdr:relSizeAnchor xmlns:cdr="http://schemas.openxmlformats.org/drawingml/2006/chartDrawing">
    <cdr:from>
      <cdr:x>0.19075</cdr:x>
      <cdr:y>0.93616</cdr:y>
    </cdr:from>
    <cdr:to>
      <cdr:x>0.38293</cdr:x>
      <cdr:y>1</cdr:y>
    </cdr:to>
    <cdr:sp macro="" textlink="">
      <cdr:nvSpPr>
        <cdr:cNvPr id="16" name="TextBox 1"/>
        <cdr:cNvSpPr txBox="1"/>
      </cdr:nvSpPr>
      <cdr:spPr>
        <a:xfrm xmlns:a="http://schemas.openxmlformats.org/drawingml/2006/main">
          <a:off x="1673305" y="5005126"/>
          <a:ext cx="1685925" cy="337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600" dirty="0" smtClean="0">
              <a:latin typeface="Calibri" panose="020F0502020204030204" pitchFamily="34" charset="0"/>
            </a:rPr>
            <a:t>Absence Rate:</a:t>
          </a:r>
          <a:endParaRPr lang="en-US" sz="1600" dirty="0">
            <a:latin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0.20785</cdr:x>
      <cdr:y>0.233</cdr:y>
    </cdr:from>
    <cdr:to>
      <cdr:x>0.37297</cdr:x>
      <cdr:y>0.30205</cdr:y>
    </cdr:to>
    <cdr:sp macro="" textlink="">
      <cdr:nvSpPr>
        <cdr:cNvPr id="2" name="TextBox 4"/>
        <cdr:cNvSpPr txBox="1"/>
      </cdr:nvSpPr>
      <cdr:spPr>
        <a:xfrm xmlns:a="http://schemas.openxmlformats.org/drawingml/2006/main">
          <a:off x="863248" y="1142269"/>
          <a:ext cx="68579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solidFill>
                <a:srgbClr val="000000"/>
              </a:solidFill>
              <a:latin typeface="Calibri" panose="020F0502020204030204" pitchFamily="34" charset="0"/>
            </a:rPr>
            <a:t>74%</a:t>
          </a:r>
          <a:endParaRPr lang="en-US" sz="1600" b="1" dirty="0">
            <a:solidFill>
              <a:srgbClr val="000000"/>
            </a:solidFill>
            <a:latin typeface="Calibri" panose="020F0502020204030204" pitchFamily="34" charset="0"/>
          </a:endParaRPr>
        </a:p>
      </cdr:txBody>
    </cdr:sp>
  </cdr:relSizeAnchor>
  <cdr:relSizeAnchor xmlns:cdr="http://schemas.openxmlformats.org/drawingml/2006/chartDrawing">
    <cdr:from>
      <cdr:x>0.45841</cdr:x>
      <cdr:y>0.45815</cdr:y>
    </cdr:from>
    <cdr:to>
      <cdr:x>0.62354</cdr:x>
      <cdr:y>0.52721</cdr:y>
    </cdr:to>
    <cdr:sp macro="" textlink="">
      <cdr:nvSpPr>
        <cdr:cNvPr id="3" name="TextBox 7"/>
        <cdr:cNvSpPr txBox="1"/>
      </cdr:nvSpPr>
      <cdr:spPr>
        <a:xfrm xmlns:a="http://schemas.openxmlformats.org/drawingml/2006/main">
          <a:off x="1903915" y="2246079"/>
          <a:ext cx="68583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solidFill>
                <a:srgbClr val="000000"/>
              </a:solidFill>
              <a:latin typeface="Calibri" panose="020F0502020204030204" pitchFamily="34" charset="0"/>
            </a:rPr>
            <a:t>44%</a:t>
          </a:r>
          <a:endParaRPr lang="en-US" sz="1600" b="1" dirty="0">
            <a:solidFill>
              <a:srgbClr val="000000"/>
            </a:solidFill>
            <a:latin typeface="Calibri" panose="020F0502020204030204" pitchFamily="34" charset="0"/>
          </a:endParaRPr>
        </a:p>
      </cdr:txBody>
    </cdr:sp>
  </cdr:relSizeAnchor>
  <cdr:relSizeAnchor xmlns:cdr="http://schemas.openxmlformats.org/drawingml/2006/chartDrawing">
    <cdr:from>
      <cdr:x>0.70863</cdr:x>
      <cdr:y>0.54515</cdr:y>
    </cdr:from>
    <cdr:to>
      <cdr:x>0.87376</cdr:x>
      <cdr:y>0.61421</cdr:y>
    </cdr:to>
    <cdr:sp macro="" textlink="">
      <cdr:nvSpPr>
        <cdr:cNvPr id="4" name="TextBox 8"/>
        <cdr:cNvSpPr txBox="1"/>
      </cdr:nvSpPr>
      <cdr:spPr>
        <a:xfrm xmlns:a="http://schemas.openxmlformats.org/drawingml/2006/main">
          <a:off x="2943132" y="2672610"/>
          <a:ext cx="685831"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solidFill>
                <a:srgbClr val="000000"/>
              </a:solidFill>
              <a:latin typeface="Calibri" panose="020F0502020204030204" pitchFamily="34" charset="0"/>
            </a:rPr>
            <a:t>33%</a:t>
          </a:r>
          <a:endParaRPr lang="en-US" sz="1600" b="1" dirty="0">
            <a:solidFill>
              <a:srgbClr val="000000"/>
            </a:solidFill>
            <a:latin typeface="Calibri" panose="020F050202020403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0.10807</cdr:x>
      <cdr:y>0.22659</cdr:y>
    </cdr:from>
    <cdr:to>
      <cdr:x>0.25171</cdr:x>
      <cdr:y>0.29375</cdr:y>
    </cdr:to>
    <cdr:sp macro="" textlink="">
      <cdr:nvSpPr>
        <cdr:cNvPr id="2" name="TextBox 4"/>
        <cdr:cNvSpPr txBox="1"/>
      </cdr:nvSpPr>
      <cdr:spPr>
        <a:xfrm xmlns:a="http://schemas.openxmlformats.org/drawingml/2006/main">
          <a:off x="515981" y="1142275"/>
          <a:ext cx="685798" cy="33856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solidFill>
                <a:srgbClr val="000000"/>
              </a:solidFill>
              <a:latin typeface="Calibri" panose="020F0502020204030204" pitchFamily="34" charset="0"/>
            </a:rPr>
            <a:t>74%</a:t>
          </a:r>
          <a:endParaRPr lang="en-US" sz="1600" b="1" dirty="0">
            <a:solidFill>
              <a:srgbClr val="000000"/>
            </a:solidFill>
            <a:latin typeface="Calibri" panose="020F0502020204030204" pitchFamily="34" charset="0"/>
          </a:endParaRPr>
        </a:p>
      </cdr:txBody>
    </cdr:sp>
  </cdr:relSizeAnchor>
  <cdr:relSizeAnchor xmlns:cdr="http://schemas.openxmlformats.org/drawingml/2006/chartDrawing">
    <cdr:from>
      <cdr:x>0.30043</cdr:x>
      <cdr:y>0.39625</cdr:y>
    </cdr:from>
    <cdr:to>
      <cdr:x>0.44407</cdr:x>
      <cdr:y>0.46341</cdr:y>
    </cdr:to>
    <cdr:sp macro="" textlink="">
      <cdr:nvSpPr>
        <cdr:cNvPr id="3" name="TextBox 7"/>
        <cdr:cNvSpPr txBox="1"/>
      </cdr:nvSpPr>
      <cdr:spPr>
        <a:xfrm xmlns:a="http://schemas.openxmlformats.org/drawingml/2006/main">
          <a:off x="1434389" y="1997520"/>
          <a:ext cx="685797" cy="33856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solidFill>
                <a:srgbClr val="000000"/>
              </a:solidFill>
              <a:latin typeface="Calibri" panose="020F0502020204030204" pitchFamily="34" charset="0"/>
            </a:rPr>
            <a:t>53%</a:t>
          </a:r>
          <a:endParaRPr lang="en-US" sz="1600" b="1" dirty="0">
            <a:solidFill>
              <a:srgbClr val="000000"/>
            </a:solidFill>
            <a:latin typeface="Calibri" panose="020F0502020204030204" pitchFamily="34" charset="0"/>
          </a:endParaRPr>
        </a:p>
      </cdr:txBody>
    </cdr:sp>
  </cdr:relSizeAnchor>
  <cdr:relSizeAnchor xmlns:cdr="http://schemas.openxmlformats.org/drawingml/2006/chartDrawing">
    <cdr:from>
      <cdr:x>0.49195</cdr:x>
      <cdr:y>0.40111</cdr:y>
    </cdr:from>
    <cdr:to>
      <cdr:x>0.63559</cdr:x>
      <cdr:y>0.46827</cdr:y>
    </cdr:to>
    <cdr:sp macro="" textlink="">
      <cdr:nvSpPr>
        <cdr:cNvPr id="4" name="TextBox 8"/>
        <cdr:cNvSpPr txBox="1"/>
      </cdr:nvSpPr>
      <cdr:spPr>
        <a:xfrm xmlns:a="http://schemas.openxmlformats.org/drawingml/2006/main">
          <a:off x="2348785" y="2022019"/>
          <a:ext cx="685798" cy="33856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dirty="0" smtClean="0">
              <a:solidFill>
                <a:srgbClr val="000000"/>
              </a:solidFill>
              <a:latin typeface="Calibri" panose="020F0502020204030204" pitchFamily="34" charset="0"/>
            </a:rPr>
            <a:t>51%</a:t>
          </a:r>
          <a:endParaRPr lang="en-US" sz="1600" b="1" dirty="0">
            <a:solidFill>
              <a:srgbClr val="000000"/>
            </a:solidFill>
            <a:latin typeface="Calibri" panose="020F050202020403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0.02733</cdr:x>
      <cdr:y>0.90424</cdr:y>
    </cdr:from>
    <cdr:to>
      <cdr:x>0.8551</cdr:x>
      <cdr:y>0.99636</cdr:y>
    </cdr:to>
    <cdr:sp macro="" textlink="">
      <cdr:nvSpPr>
        <cdr:cNvPr id="2" name="TextBox 1"/>
        <cdr:cNvSpPr txBox="1"/>
      </cdr:nvSpPr>
      <cdr:spPr>
        <a:xfrm xmlns:a="http://schemas.openxmlformats.org/drawingml/2006/main">
          <a:off x="236220" y="5684520"/>
          <a:ext cx="7155180" cy="579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a:p>
      </cdr:txBody>
    </cdr:sp>
  </cdr:relSizeAnchor>
  <cdr:relSizeAnchor xmlns:cdr="http://schemas.openxmlformats.org/drawingml/2006/chartDrawing">
    <cdr:from>
      <cdr:x>0</cdr:x>
      <cdr:y>0.86674</cdr:y>
    </cdr:from>
    <cdr:to>
      <cdr:x>0.94323</cdr:x>
      <cdr:y>1</cdr:y>
    </cdr:to>
    <cdr:sp macro="" textlink="">
      <cdr:nvSpPr>
        <cdr:cNvPr id="3" name="TextBox 2"/>
        <cdr:cNvSpPr txBox="1"/>
      </cdr:nvSpPr>
      <cdr:spPr>
        <a:xfrm xmlns:a="http://schemas.openxmlformats.org/drawingml/2006/main">
          <a:off x="0" y="4253353"/>
          <a:ext cx="7014922" cy="6539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spcAft>
              <a:spcPts val="600"/>
            </a:spcAft>
          </a:pPr>
          <a:r>
            <a:rPr lang="en-US" sz="1600" dirty="0">
              <a:effectLst/>
              <a:latin typeface="Calibri" panose="020F0502020204030204" pitchFamily="34" charset="0"/>
            </a:rPr>
            <a:t>	2011-12 School</a:t>
          </a:r>
          <a:r>
            <a:rPr lang="en-US" sz="1600" baseline="0" dirty="0">
              <a:effectLst/>
              <a:latin typeface="Calibri" panose="020F0502020204030204" pitchFamily="34" charset="0"/>
            </a:rPr>
            <a:t> </a:t>
          </a:r>
          <a:r>
            <a:rPr lang="en-US" sz="1600" baseline="0" dirty="0" smtClean="0">
              <a:effectLst/>
              <a:latin typeface="Calibri" panose="020F0502020204030204" pitchFamily="34" charset="0"/>
            </a:rPr>
            <a:t>Year</a:t>
          </a:r>
          <a:r>
            <a:rPr lang="en-US" sz="1600" dirty="0" smtClean="0">
              <a:effectLst/>
              <a:latin typeface="Calibri" panose="020F0502020204030204" pitchFamily="34" charset="0"/>
            </a:rPr>
            <a:t>   	          </a:t>
          </a:r>
          <a:r>
            <a:rPr lang="en-US" sz="1600" baseline="0" dirty="0" smtClean="0">
              <a:effectLst/>
              <a:latin typeface="Calibri" panose="020F0502020204030204" pitchFamily="34" charset="0"/>
            </a:rPr>
            <a:t>  </a:t>
          </a:r>
          <a:r>
            <a:rPr lang="en-US" sz="1600" baseline="0" dirty="0">
              <a:effectLst/>
              <a:latin typeface="Calibri" panose="020F0502020204030204" pitchFamily="34" charset="0"/>
            </a:rPr>
            <a:t>20</a:t>
          </a:r>
          <a:r>
            <a:rPr lang="en-US" sz="1600" baseline="0" dirty="0">
              <a:latin typeface="Calibri" panose="020F0502020204030204" pitchFamily="34" charset="0"/>
            </a:rPr>
            <a:t>12-13 School </a:t>
          </a:r>
          <a:r>
            <a:rPr lang="en-US" sz="1600" baseline="0" dirty="0" smtClean="0">
              <a:latin typeface="Calibri" panose="020F0502020204030204" pitchFamily="34" charset="0"/>
            </a:rPr>
            <a:t>Year</a:t>
          </a:r>
        </a:p>
        <a:p xmlns:a="http://schemas.openxmlformats.org/drawingml/2006/main">
          <a:r>
            <a:rPr lang="en-US" sz="1200" b="0" baseline="0" dirty="0" smtClean="0">
              <a:latin typeface="Calibri" panose="020F0502020204030204" pitchFamily="34" charset="0"/>
            </a:rPr>
            <a:t>N </a:t>
          </a:r>
          <a:r>
            <a:rPr lang="en-US" sz="1200" b="0" baseline="0" dirty="0">
              <a:latin typeface="Calibri" panose="020F0502020204030204" pitchFamily="34" charset="0"/>
            </a:rPr>
            <a:t>= 25,745 students</a:t>
          </a:r>
          <a:endParaRPr lang="en-US" sz="1200" b="0" dirty="0">
            <a:latin typeface="Calibri" panose="020F0502020204030204" pitchFamily="34" charset="0"/>
          </a:endParaRPr>
        </a:p>
      </cdr:txBody>
    </cdr:sp>
  </cdr:relSizeAnchor>
  <cdr:relSizeAnchor xmlns:cdr="http://schemas.openxmlformats.org/drawingml/2006/chartDrawing">
    <cdr:from>
      <cdr:x>0.08655</cdr:x>
      <cdr:y>0.52781</cdr:y>
    </cdr:from>
    <cdr:to>
      <cdr:x>0.1223</cdr:x>
      <cdr:y>0.55498</cdr:y>
    </cdr:to>
    <cdr:sp macro="" textlink="">
      <cdr:nvSpPr>
        <cdr:cNvPr id="4" name="TextBox 3"/>
        <cdr:cNvSpPr txBox="1"/>
      </cdr:nvSpPr>
      <cdr:spPr>
        <a:xfrm xmlns:a="http://schemas.openxmlformats.org/drawingml/2006/main">
          <a:off x="748974" y="3321538"/>
          <a:ext cx="309359" cy="1709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0.13547</cdr:x>
      <cdr:y>0.15783</cdr:y>
    </cdr:from>
    <cdr:to>
      <cdr:x>0.1778</cdr:x>
      <cdr:y>0.18887</cdr:y>
    </cdr:to>
    <cdr:sp macro="" textlink="">
      <cdr:nvSpPr>
        <cdr:cNvPr id="6" name="TextBox 5"/>
        <cdr:cNvSpPr txBox="1"/>
      </cdr:nvSpPr>
      <cdr:spPr>
        <a:xfrm xmlns:a="http://schemas.openxmlformats.org/drawingml/2006/main">
          <a:off x="1172308" y="993205"/>
          <a:ext cx="366346" cy="1953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0.21327</cdr:x>
      <cdr:y>0.44123</cdr:y>
    </cdr:from>
    <cdr:to>
      <cdr:x>0.31079</cdr:x>
      <cdr:y>0.52145</cdr:y>
    </cdr:to>
    <cdr:sp macro="" textlink="">
      <cdr:nvSpPr>
        <cdr:cNvPr id="14" name="TextBox 13"/>
        <cdr:cNvSpPr txBox="1"/>
      </cdr:nvSpPr>
      <cdr:spPr>
        <a:xfrm xmlns:a="http://schemas.openxmlformats.org/drawingml/2006/main">
          <a:off x="1586122" y="2165239"/>
          <a:ext cx="725268" cy="3936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latin typeface="Calibri" panose="020F0502020204030204" pitchFamily="34" charset="0"/>
            </a:rPr>
            <a:t>8.4</a:t>
          </a:r>
        </a:p>
      </cdr:txBody>
    </cdr:sp>
  </cdr:relSizeAnchor>
  <cdr:relSizeAnchor xmlns:cdr="http://schemas.openxmlformats.org/drawingml/2006/chartDrawing">
    <cdr:from>
      <cdr:x>0.5123</cdr:x>
      <cdr:y>0.1634</cdr:y>
    </cdr:from>
    <cdr:to>
      <cdr:x>0.63555</cdr:x>
      <cdr:y>0.22981</cdr:y>
    </cdr:to>
    <cdr:sp macro="" textlink="">
      <cdr:nvSpPr>
        <cdr:cNvPr id="15" name="TextBox 14"/>
        <cdr:cNvSpPr txBox="1"/>
      </cdr:nvSpPr>
      <cdr:spPr>
        <a:xfrm xmlns:a="http://schemas.openxmlformats.org/drawingml/2006/main">
          <a:off x="3810000" y="801870"/>
          <a:ext cx="916689" cy="3258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latin typeface="Calibri" panose="020F0502020204030204" pitchFamily="34" charset="0"/>
            </a:rPr>
            <a:t>16.5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DD2AC5B-A691-425E-AAE3-ABA305B2EED5}" type="datetimeFigureOut">
              <a:rPr lang="en-US" smtClean="0"/>
              <a:t>8/25/2014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E67EA071-1A2E-4A7C-9290-EA0897C818EC}" type="slidenum">
              <a:rPr lang="en-US" smtClean="0"/>
              <a:t>‹#›</a:t>
            </a:fld>
            <a:endParaRPr lang="en-US"/>
          </a:p>
        </p:txBody>
      </p:sp>
    </p:spTree>
    <p:extLst>
      <p:ext uri="{BB962C8B-B14F-4D97-AF65-F5344CB8AC3E}">
        <p14:creationId xmlns:p14="http://schemas.microsoft.com/office/powerpoint/2010/main" val="4174446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73A30FF-6D88-AF4F-B106-A2FCEE6978E3}" type="datetimeFigureOut">
              <a:rPr lang="en-US" smtClean="0"/>
              <a:t>8/25/2014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A4D3AEB-5661-484E-8321-8B15431B1943}" type="slidenum">
              <a:rPr lang="en-US" smtClean="0"/>
              <a:t>‹#›</a:t>
            </a:fld>
            <a:endParaRPr lang="en-US"/>
          </a:p>
        </p:txBody>
      </p:sp>
    </p:spTree>
    <p:extLst>
      <p:ext uri="{BB962C8B-B14F-4D97-AF65-F5344CB8AC3E}">
        <p14:creationId xmlns:p14="http://schemas.microsoft.com/office/powerpoint/2010/main" val="22618639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a:t>
            </a:fld>
            <a:endParaRPr lang="en-US"/>
          </a:p>
        </p:txBody>
      </p:sp>
    </p:spTree>
    <p:extLst>
      <p:ext uri="{BB962C8B-B14F-4D97-AF65-F5344CB8AC3E}">
        <p14:creationId xmlns:p14="http://schemas.microsoft.com/office/powerpoint/2010/main" val="108892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p>
          <a:p>
            <a:r>
              <a:rPr lang="en-US" dirty="0" smtClean="0"/>
              <a:t>Remember to reference the section them… do absences matter?</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10</a:t>
            </a:fld>
            <a:endParaRPr lang="en-US"/>
          </a:p>
        </p:txBody>
      </p:sp>
    </p:spTree>
    <p:extLst>
      <p:ext uri="{BB962C8B-B14F-4D97-AF65-F5344CB8AC3E}">
        <p14:creationId xmlns:p14="http://schemas.microsoft.com/office/powerpoint/2010/main" val="3300828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p>
          <a:p>
            <a:r>
              <a:rPr lang="en-US" dirty="0" smtClean="0"/>
              <a:t>uncontrolled</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11</a:t>
            </a:fld>
            <a:endParaRPr lang="en-US"/>
          </a:p>
        </p:txBody>
      </p:sp>
    </p:spTree>
    <p:extLst>
      <p:ext uri="{BB962C8B-B14F-4D97-AF65-F5344CB8AC3E}">
        <p14:creationId xmlns:p14="http://schemas.microsoft.com/office/powerpoint/2010/main" val="2561627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dirty="0" smtClean="0"/>
              <a:t>Elaine</a:t>
            </a:r>
          </a:p>
          <a:p>
            <a:pPr defTabSz="483306">
              <a:defRPr/>
            </a:pPr>
            <a:endParaRPr lang="en-US" dirty="0" smtClean="0"/>
          </a:p>
          <a:p>
            <a:pPr defTabSz="483306">
              <a:defRPr/>
            </a:pPr>
            <a:r>
              <a:rPr lang="en-US" dirty="0" smtClean="0"/>
              <a:t>Remember to reference the section them… do absences matter?</a:t>
            </a:r>
          </a:p>
          <a:p>
            <a:endParaRPr lang="en-US" dirty="0" smtClean="0"/>
          </a:p>
          <a:p>
            <a:r>
              <a:rPr lang="en-US" dirty="0" smtClean="0"/>
              <a:t>Relate to Philadelphia</a:t>
            </a:r>
            <a:r>
              <a:rPr lang="en-US" baseline="0" dirty="0" smtClean="0"/>
              <a:t> findings. Add lines for chronically absent.  Same if go to 11</a:t>
            </a:r>
            <a:r>
              <a:rPr lang="en-US" baseline="30000" dirty="0" smtClean="0"/>
              <a:t>th</a:t>
            </a:r>
            <a:r>
              <a:rPr lang="en-US" baseline="0" dirty="0" smtClean="0"/>
              <a:t> grade, but even fewer students on-track.</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12</a:t>
            </a:fld>
            <a:endParaRPr lang="en-US"/>
          </a:p>
        </p:txBody>
      </p:sp>
    </p:spTree>
    <p:extLst>
      <p:ext uri="{BB962C8B-B14F-4D97-AF65-F5344CB8AC3E}">
        <p14:creationId xmlns:p14="http://schemas.microsoft.com/office/powerpoint/2010/main" val="278166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Elaine</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13</a:t>
            </a:fld>
            <a:endParaRPr lang="en-US"/>
          </a:p>
        </p:txBody>
      </p:sp>
    </p:spTree>
    <p:extLst>
      <p:ext uri="{BB962C8B-B14F-4D97-AF65-F5344CB8AC3E}">
        <p14:creationId xmlns:p14="http://schemas.microsoft.com/office/powerpoint/2010/main" val="1469698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Elaine</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14</a:t>
            </a:fld>
            <a:endParaRPr lang="en-US"/>
          </a:p>
        </p:txBody>
      </p:sp>
    </p:spTree>
    <p:extLst>
      <p:ext uri="{BB962C8B-B14F-4D97-AF65-F5344CB8AC3E}">
        <p14:creationId xmlns:p14="http://schemas.microsoft.com/office/powerpoint/2010/main" val="146969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solidFill>
                  <a:srgbClr val="000000"/>
                </a:solidFill>
                <a:latin typeface="Calibri" pitchFamily="34" charset="0"/>
              </a:rPr>
              <a:t>32% students absent fewer than 5 days</a:t>
            </a:r>
          </a:p>
          <a:p>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15</a:t>
            </a:fld>
            <a:endParaRPr lang="en-US"/>
          </a:p>
        </p:txBody>
      </p:sp>
    </p:spTree>
    <p:extLst>
      <p:ext uri="{BB962C8B-B14F-4D97-AF65-F5344CB8AC3E}">
        <p14:creationId xmlns:p14="http://schemas.microsoft.com/office/powerpoint/2010/main" val="3413232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Marisa</a:t>
            </a:r>
          </a:p>
        </p:txBody>
      </p:sp>
      <p:sp>
        <p:nvSpPr>
          <p:cNvPr id="4" name="Slide Number Placeholder 3"/>
          <p:cNvSpPr>
            <a:spLocks noGrp="1"/>
          </p:cNvSpPr>
          <p:nvPr>
            <p:ph type="sldNum" sz="quarter" idx="10"/>
          </p:nvPr>
        </p:nvSpPr>
        <p:spPr/>
        <p:txBody>
          <a:bodyPr/>
          <a:lstStyle/>
          <a:p>
            <a:fld id="{EA4D3AEB-5661-484E-8321-8B15431B1943}" type="slidenum">
              <a:rPr lang="en-US" smtClean="0"/>
              <a:t>16</a:t>
            </a:fld>
            <a:endParaRPr lang="en-US"/>
          </a:p>
        </p:txBody>
      </p:sp>
    </p:spTree>
    <p:extLst>
      <p:ext uri="{BB962C8B-B14F-4D97-AF65-F5344CB8AC3E}">
        <p14:creationId xmlns:p14="http://schemas.microsoft.com/office/powerpoint/2010/main" val="1351564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Marisa</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17</a:t>
            </a:fld>
            <a:endParaRPr lang="en-US"/>
          </a:p>
        </p:txBody>
      </p:sp>
    </p:spTree>
    <p:extLst>
      <p:ext uri="{BB962C8B-B14F-4D97-AF65-F5344CB8AC3E}">
        <p14:creationId xmlns:p14="http://schemas.microsoft.com/office/powerpoint/2010/main" val="3732571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p>
          <a:p>
            <a:r>
              <a:rPr lang="en-US" dirty="0" smtClean="0"/>
              <a:t>Student factors like health</a:t>
            </a:r>
          </a:p>
          <a:p>
            <a:r>
              <a:rPr lang="en-US" dirty="0" smtClean="0"/>
              <a:t>Family/background factors like…</a:t>
            </a:r>
          </a:p>
          <a:p>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18</a:t>
            </a:fld>
            <a:endParaRPr lang="en-US"/>
          </a:p>
        </p:txBody>
      </p:sp>
    </p:spTree>
    <p:extLst>
      <p:ext uri="{BB962C8B-B14F-4D97-AF65-F5344CB8AC3E}">
        <p14:creationId xmlns:p14="http://schemas.microsoft.com/office/powerpoint/2010/main" val="364431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960">
              <a:defRPr/>
            </a:pPr>
            <a:r>
              <a:rPr lang="en-US" dirty="0" smtClean="0"/>
              <a:t>Stacy</a:t>
            </a:r>
          </a:p>
          <a:p>
            <a:pPr defTabSz="456960">
              <a:defRPr/>
            </a:pPr>
            <a:r>
              <a:rPr lang="en-US" dirty="0" smtClean="0"/>
              <a:t>Health is overwhelmingly the most</a:t>
            </a:r>
            <a:r>
              <a:rPr lang="en-US" baseline="0" dirty="0" smtClean="0"/>
              <a:t> common reason why </a:t>
            </a:r>
            <a:r>
              <a:rPr lang="en-US" baseline="0" dirty="0" err="1" smtClean="0"/>
              <a:t>preK</a:t>
            </a:r>
            <a:r>
              <a:rPr lang="en-US" baseline="0" dirty="0" smtClean="0"/>
              <a:t> children miss school.</a:t>
            </a:r>
            <a:endParaRPr lang="en-US" dirty="0" smtClean="0"/>
          </a:p>
          <a:p>
            <a:pPr defTabSz="456960">
              <a:defRPr/>
            </a:pPr>
            <a:endParaRPr lang="en-US" dirty="0" smtClean="0"/>
          </a:p>
          <a:p>
            <a:pPr defTabSz="456960">
              <a:defRPr/>
            </a:pPr>
            <a:r>
              <a:rPr lang="en-US" dirty="0" smtClean="0"/>
              <a:t>Over 60% due to medically-related reasons.</a:t>
            </a:r>
          </a:p>
          <a:p>
            <a:pPr defTabSz="456960">
              <a:defRPr/>
            </a:pPr>
            <a:endParaRPr lang="en-US" dirty="0" smtClean="0"/>
          </a:p>
          <a:p>
            <a:pPr defTabSz="456960">
              <a:defRPr/>
            </a:pPr>
            <a:r>
              <a:rPr lang="en-US" dirty="0" smtClean="0"/>
              <a:t>The</a:t>
            </a:r>
            <a:r>
              <a:rPr lang="en-US" baseline="0" dirty="0" smtClean="0"/>
              <a:t> purple bars represent some other obstacles that families face (to be described more on next slide)</a:t>
            </a:r>
            <a:endParaRPr lang="en-US" dirty="0" smtClean="0"/>
          </a:p>
        </p:txBody>
      </p:sp>
      <p:sp>
        <p:nvSpPr>
          <p:cNvPr id="4" name="Slide Number Placeholder 3"/>
          <p:cNvSpPr>
            <a:spLocks noGrp="1"/>
          </p:cNvSpPr>
          <p:nvPr>
            <p:ph type="sldNum" sz="quarter" idx="10"/>
          </p:nvPr>
        </p:nvSpPr>
        <p:spPr/>
        <p:txBody>
          <a:bodyPr/>
          <a:lstStyle/>
          <a:p>
            <a:fld id="{EA4D3AEB-5661-484E-8321-8B15431B1943}" type="slidenum">
              <a:rPr lang="en-US" smtClean="0"/>
              <a:t>19</a:t>
            </a:fld>
            <a:endParaRPr lang="en-US"/>
          </a:p>
        </p:txBody>
      </p:sp>
    </p:spTree>
    <p:extLst>
      <p:ext uri="{BB962C8B-B14F-4D97-AF65-F5344CB8AC3E}">
        <p14:creationId xmlns:p14="http://schemas.microsoft.com/office/powerpoint/2010/main" val="245252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2</a:t>
            </a:fld>
            <a:endParaRPr lang="en-US"/>
          </a:p>
        </p:txBody>
      </p:sp>
    </p:spTree>
    <p:extLst>
      <p:ext uri="{BB962C8B-B14F-4D97-AF65-F5344CB8AC3E}">
        <p14:creationId xmlns:p14="http://schemas.microsoft.com/office/powerpoint/2010/main" val="100673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20</a:t>
            </a:fld>
            <a:endParaRPr lang="en-US"/>
          </a:p>
        </p:txBody>
      </p:sp>
    </p:spTree>
    <p:extLst>
      <p:ext uri="{BB962C8B-B14F-4D97-AF65-F5344CB8AC3E}">
        <p14:creationId xmlns:p14="http://schemas.microsoft.com/office/powerpoint/2010/main" val="2621485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david</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21</a:t>
            </a:fld>
            <a:endParaRPr lang="en-US"/>
          </a:p>
        </p:txBody>
      </p:sp>
    </p:spTree>
    <p:extLst>
      <p:ext uri="{BB962C8B-B14F-4D97-AF65-F5344CB8AC3E}">
        <p14:creationId xmlns:p14="http://schemas.microsoft.com/office/powerpoint/2010/main" val="2208605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david</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22</a:t>
            </a:fld>
            <a:endParaRPr lang="en-US"/>
          </a:p>
        </p:txBody>
      </p:sp>
    </p:spTree>
    <p:extLst>
      <p:ext uri="{BB962C8B-B14F-4D97-AF65-F5344CB8AC3E}">
        <p14:creationId xmlns:p14="http://schemas.microsoft.com/office/powerpoint/2010/main" val="3675089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david</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23</a:t>
            </a:fld>
            <a:endParaRPr lang="en-US"/>
          </a:p>
        </p:txBody>
      </p:sp>
    </p:spTree>
    <p:extLst>
      <p:ext uri="{BB962C8B-B14F-4D97-AF65-F5344CB8AC3E}">
        <p14:creationId xmlns:p14="http://schemas.microsoft.com/office/powerpoint/2010/main" val="51373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p>
          <a:p>
            <a:r>
              <a:rPr lang="en-US" dirty="0" smtClean="0"/>
              <a:t>Attendance varies</a:t>
            </a:r>
            <a:r>
              <a:rPr lang="en-US" baseline="0" dirty="0" smtClean="0"/>
              <a:t> almost </a:t>
            </a:r>
            <a:r>
              <a:rPr lang="en-US" dirty="0" smtClean="0"/>
              <a:t>as much across</a:t>
            </a:r>
            <a:r>
              <a:rPr lang="en-US" baseline="0" dirty="0" smtClean="0"/>
              <a:t> a typical student’s classes as it does across students.  </a:t>
            </a:r>
          </a:p>
          <a:p>
            <a:r>
              <a:rPr lang="en-US" baseline="0" dirty="0" smtClean="0"/>
              <a:t>Teachers’ students vary by 13 days per semester—almost 3 weeks (2 </a:t>
            </a:r>
            <a:r>
              <a:rPr lang="en-US" baseline="0" dirty="0" err="1" smtClean="0"/>
              <a:t>s.d.</a:t>
            </a:r>
            <a:r>
              <a:rPr lang="en-US" baseline="0" dirty="0" smtClean="0"/>
              <a:t>), even after controlling for WHO and WHAT they teach.</a:t>
            </a:r>
          </a:p>
        </p:txBody>
      </p:sp>
      <p:sp>
        <p:nvSpPr>
          <p:cNvPr id="4" name="Slide Number Placeholder 3"/>
          <p:cNvSpPr>
            <a:spLocks noGrp="1"/>
          </p:cNvSpPr>
          <p:nvPr>
            <p:ph type="sldNum" sz="quarter" idx="10"/>
          </p:nvPr>
        </p:nvSpPr>
        <p:spPr/>
        <p:txBody>
          <a:bodyPr/>
          <a:lstStyle/>
          <a:p>
            <a:fld id="{EA4D3AEB-5661-484E-8321-8B15431B1943}" type="slidenum">
              <a:rPr lang="en-US" smtClean="0"/>
              <a:t>24</a:t>
            </a:fld>
            <a:endParaRPr lang="en-US"/>
          </a:p>
        </p:txBody>
      </p:sp>
    </p:spTree>
    <p:extLst>
      <p:ext uri="{BB962C8B-B14F-4D97-AF65-F5344CB8AC3E}">
        <p14:creationId xmlns:p14="http://schemas.microsoft.com/office/powerpoint/2010/main" val="3378437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Lucida Grande" pitchFamily="8" charset="0"/>
                <a:ea typeface="Geneva" pitchFamily="34" charset="0"/>
              </a:rPr>
              <a:t>Elaine</a:t>
            </a:r>
          </a:p>
          <a:p>
            <a:r>
              <a:rPr lang="en-US" altLang="en-US" dirty="0" smtClean="0">
                <a:latin typeface="Lucida Grande" pitchFamily="8" charset="0"/>
                <a:ea typeface="Geneva" pitchFamily="34" charset="0"/>
              </a:rPr>
              <a:t>Attendance is the biggest determinant of course failure, and attendance is something that varies considerably by school—even if we look at similar students in schools serving similar types of students.  </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chemeClr val="tx2"/>
                </a:solidFill>
                <a:latin typeface="Lucida Grande" pitchFamily="8" charset="0"/>
                <a:ea typeface="Geneva" pitchFamily="34" charset="0"/>
                <a:cs typeface="Geneva" pitchFamily="34" charset="0"/>
              </a:defRPr>
            </a:lvl1pPr>
            <a:lvl2pPr marL="777911" indent="-299196" eaLnBrk="0" hangingPunct="0">
              <a:defRPr sz="4200">
                <a:solidFill>
                  <a:schemeClr val="tx2"/>
                </a:solidFill>
                <a:latin typeface="Lucida Grande" pitchFamily="8" charset="0"/>
                <a:ea typeface="Geneva" pitchFamily="34" charset="0"/>
                <a:cs typeface="Geneva" pitchFamily="34" charset="0"/>
              </a:defRPr>
            </a:lvl2pPr>
            <a:lvl3pPr marL="1196787" indent="-239357" eaLnBrk="0" hangingPunct="0">
              <a:defRPr sz="4200">
                <a:solidFill>
                  <a:schemeClr val="tx2"/>
                </a:solidFill>
                <a:latin typeface="Lucida Grande" pitchFamily="8" charset="0"/>
                <a:ea typeface="Geneva" pitchFamily="34" charset="0"/>
                <a:cs typeface="Geneva" pitchFamily="34" charset="0"/>
              </a:defRPr>
            </a:lvl3pPr>
            <a:lvl4pPr marL="1675501" indent="-239357" eaLnBrk="0" hangingPunct="0">
              <a:defRPr sz="4200">
                <a:solidFill>
                  <a:schemeClr val="tx2"/>
                </a:solidFill>
                <a:latin typeface="Lucida Grande" pitchFamily="8" charset="0"/>
                <a:ea typeface="Geneva" pitchFamily="34" charset="0"/>
                <a:cs typeface="Geneva" pitchFamily="34" charset="0"/>
              </a:defRPr>
            </a:lvl4pPr>
            <a:lvl5pPr marL="2154217" indent="-239357" eaLnBrk="0" hangingPunct="0">
              <a:defRPr sz="4200">
                <a:solidFill>
                  <a:schemeClr val="tx2"/>
                </a:solidFill>
                <a:latin typeface="Lucida Grande" pitchFamily="8" charset="0"/>
                <a:ea typeface="Geneva" pitchFamily="34" charset="0"/>
                <a:cs typeface="Geneva" pitchFamily="34" charset="0"/>
              </a:defRPr>
            </a:lvl5pPr>
            <a:lvl6pPr marL="2632931" indent="-239357" algn="ctr" eaLnBrk="0" fontAlgn="base" hangingPunct="0">
              <a:spcBef>
                <a:spcPct val="0"/>
              </a:spcBef>
              <a:spcAft>
                <a:spcPct val="0"/>
              </a:spcAft>
              <a:defRPr sz="4200">
                <a:solidFill>
                  <a:schemeClr val="tx2"/>
                </a:solidFill>
                <a:latin typeface="Lucida Grande" pitchFamily="8" charset="0"/>
                <a:ea typeface="Geneva" pitchFamily="34" charset="0"/>
                <a:cs typeface="Geneva" pitchFamily="34" charset="0"/>
              </a:defRPr>
            </a:lvl6pPr>
            <a:lvl7pPr marL="3111646" indent="-239357" algn="ctr" eaLnBrk="0" fontAlgn="base" hangingPunct="0">
              <a:spcBef>
                <a:spcPct val="0"/>
              </a:spcBef>
              <a:spcAft>
                <a:spcPct val="0"/>
              </a:spcAft>
              <a:defRPr sz="4200">
                <a:solidFill>
                  <a:schemeClr val="tx2"/>
                </a:solidFill>
                <a:latin typeface="Lucida Grande" pitchFamily="8" charset="0"/>
                <a:ea typeface="Geneva" pitchFamily="34" charset="0"/>
                <a:cs typeface="Geneva" pitchFamily="34" charset="0"/>
              </a:defRPr>
            </a:lvl7pPr>
            <a:lvl8pPr marL="3590361" indent="-239357" algn="ctr" eaLnBrk="0" fontAlgn="base" hangingPunct="0">
              <a:spcBef>
                <a:spcPct val="0"/>
              </a:spcBef>
              <a:spcAft>
                <a:spcPct val="0"/>
              </a:spcAft>
              <a:defRPr sz="4200">
                <a:solidFill>
                  <a:schemeClr val="tx2"/>
                </a:solidFill>
                <a:latin typeface="Lucida Grande" pitchFamily="8" charset="0"/>
                <a:ea typeface="Geneva" pitchFamily="34" charset="0"/>
                <a:cs typeface="Geneva" pitchFamily="34" charset="0"/>
              </a:defRPr>
            </a:lvl8pPr>
            <a:lvl9pPr marL="4069075" indent="-239357" algn="ctr" eaLnBrk="0" fontAlgn="base" hangingPunct="0">
              <a:spcBef>
                <a:spcPct val="0"/>
              </a:spcBef>
              <a:spcAft>
                <a:spcPct val="0"/>
              </a:spcAft>
              <a:defRPr sz="4200">
                <a:solidFill>
                  <a:schemeClr val="tx2"/>
                </a:solidFill>
                <a:latin typeface="Lucida Grande" pitchFamily="8" charset="0"/>
                <a:ea typeface="Geneva" pitchFamily="34" charset="0"/>
                <a:cs typeface="Geneva" pitchFamily="34" charset="0"/>
              </a:defRPr>
            </a:lvl9pPr>
          </a:lstStyle>
          <a:p>
            <a:fld id="{DE019288-4F70-4F17-96B1-4BE287FEBE6A}" type="slidenum">
              <a:rPr lang="en-US" altLang="en-US" sz="1300">
                <a:solidFill>
                  <a:schemeClr val="tx1"/>
                </a:solidFill>
                <a:latin typeface="AGaramond" charset="0"/>
              </a:rPr>
              <a:pPr/>
              <a:t>25</a:t>
            </a:fld>
            <a:endParaRPr lang="en-US" altLang="en-US" sz="1300">
              <a:solidFill>
                <a:schemeClr val="tx1"/>
              </a:solidFill>
              <a:latin typeface="AGaramond"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26</a:t>
            </a:fld>
            <a:endParaRPr lang="en-US"/>
          </a:p>
        </p:txBody>
      </p:sp>
    </p:spTree>
    <p:extLst>
      <p:ext uri="{BB962C8B-B14F-4D97-AF65-F5344CB8AC3E}">
        <p14:creationId xmlns:p14="http://schemas.microsoft.com/office/powerpoint/2010/main" val="2875450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Marisa</a:t>
            </a:r>
          </a:p>
        </p:txBody>
      </p:sp>
      <p:sp>
        <p:nvSpPr>
          <p:cNvPr id="4" name="Slide Number Placeholder 3"/>
          <p:cNvSpPr>
            <a:spLocks noGrp="1"/>
          </p:cNvSpPr>
          <p:nvPr>
            <p:ph type="sldNum" sz="quarter" idx="10"/>
          </p:nvPr>
        </p:nvSpPr>
        <p:spPr/>
        <p:txBody>
          <a:bodyPr/>
          <a:lstStyle/>
          <a:p>
            <a:fld id="{EA4D3AEB-5661-484E-8321-8B15431B1943}" type="slidenum">
              <a:rPr lang="en-US" smtClean="0"/>
              <a:t>27</a:t>
            </a:fld>
            <a:endParaRPr lang="en-US"/>
          </a:p>
        </p:txBody>
      </p:sp>
    </p:spTree>
    <p:extLst>
      <p:ext uri="{BB962C8B-B14F-4D97-AF65-F5344CB8AC3E}">
        <p14:creationId xmlns:p14="http://schemas.microsoft.com/office/powerpoint/2010/main" val="1314799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dirty="0" smtClean="0"/>
              <a:t>Marisa</a:t>
            </a:r>
          </a:p>
          <a:p>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28</a:t>
            </a:fld>
            <a:endParaRPr lang="en-US"/>
          </a:p>
        </p:txBody>
      </p:sp>
    </p:spTree>
    <p:extLst>
      <p:ext uri="{BB962C8B-B14F-4D97-AF65-F5344CB8AC3E}">
        <p14:creationId xmlns:p14="http://schemas.microsoft.com/office/powerpoint/2010/main" val="1999105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Marisa</a:t>
            </a:r>
            <a:endParaRPr lang="en-US" dirty="0"/>
          </a:p>
        </p:txBody>
      </p:sp>
      <p:sp>
        <p:nvSpPr>
          <p:cNvPr id="4" name="Slide Number Placeholder 3"/>
          <p:cNvSpPr>
            <a:spLocks noGrp="1"/>
          </p:cNvSpPr>
          <p:nvPr>
            <p:ph type="sldNum" sz="quarter" idx="10"/>
          </p:nvPr>
        </p:nvSpPr>
        <p:spPr/>
        <p:txBody>
          <a:bodyPr/>
          <a:lstStyle/>
          <a:p>
            <a:fld id="{263D05F5-E607-42AF-B167-8FC84786519C}" type="slidenum">
              <a:rPr lang="en-US" smtClean="0"/>
              <a:t>29</a:t>
            </a:fld>
            <a:endParaRPr lang="en-US"/>
          </a:p>
        </p:txBody>
      </p:sp>
    </p:spTree>
    <p:extLst>
      <p:ext uri="{BB962C8B-B14F-4D97-AF65-F5344CB8AC3E}">
        <p14:creationId xmlns:p14="http://schemas.microsoft.com/office/powerpoint/2010/main" val="379299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3</a:t>
            </a:fld>
            <a:endParaRPr lang="en-US"/>
          </a:p>
        </p:txBody>
      </p:sp>
    </p:spTree>
    <p:extLst>
      <p:ext uri="{BB962C8B-B14F-4D97-AF65-F5344CB8AC3E}">
        <p14:creationId xmlns:p14="http://schemas.microsoft.com/office/powerpoint/2010/main" val="2071162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p>
          <a:p>
            <a:endParaRPr lang="en-US" dirty="0" smtClean="0"/>
          </a:p>
          <a:p>
            <a:pPr defTabSz="483306">
              <a:defRPr/>
            </a:pPr>
            <a:r>
              <a:rPr lang="en-US" sz="1300" i="1" dirty="0"/>
              <a:t>Working on attendance is a pathway to personalization</a:t>
            </a:r>
            <a:endParaRPr lang="en-US" sz="1500" dirty="0"/>
          </a:p>
          <a:p>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30</a:t>
            </a:fld>
            <a:endParaRPr lang="en-US"/>
          </a:p>
        </p:txBody>
      </p:sp>
    </p:spTree>
    <p:extLst>
      <p:ext uri="{BB962C8B-B14F-4D97-AF65-F5344CB8AC3E}">
        <p14:creationId xmlns:p14="http://schemas.microsoft.com/office/powerpoint/2010/main" val="130817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4</a:t>
            </a:fld>
            <a:endParaRPr lang="en-US"/>
          </a:p>
        </p:txBody>
      </p:sp>
    </p:spTree>
    <p:extLst>
      <p:ext uri="{BB962C8B-B14F-4D97-AF65-F5344CB8AC3E}">
        <p14:creationId xmlns:p14="http://schemas.microsoft.com/office/powerpoint/2010/main" val="80083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a:t>
            </a:r>
          </a:p>
          <a:p>
            <a:endParaRPr lang="en-US" dirty="0" smtClean="0"/>
          </a:p>
          <a:p>
            <a:r>
              <a:rPr lang="en-US" dirty="0" smtClean="0"/>
              <a:t>95%</a:t>
            </a:r>
            <a:r>
              <a:rPr lang="en-US" baseline="0" dirty="0" smtClean="0"/>
              <a:t> attendance can m</a:t>
            </a:r>
            <a:r>
              <a:rPr lang="en-US" dirty="0" smtClean="0"/>
              <a:t>ask the problem</a:t>
            </a:r>
          </a:p>
        </p:txBody>
      </p:sp>
      <p:sp>
        <p:nvSpPr>
          <p:cNvPr id="4" name="Slide Number Placeholder 3"/>
          <p:cNvSpPr>
            <a:spLocks noGrp="1"/>
          </p:cNvSpPr>
          <p:nvPr>
            <p:ph type="sldNum" sz="quarter" idx="10"/>
          </p:nvPr>
        </p:nvSpPr>
        <p:spPr/>
        <p:txBody>
          <a:bodyPr/>
          <a:lstStyle/>
          <a:p>
            <a:fld id="{EA4D3AEB-5661-484E-8321-8B15431B1943}" type="slidenum">
              <a:rPr lang="en-US" smtClean="0"/>
              <a:t>5</a:t>
            </a:fld>
            <a:endParaRPr lang="en-US"/>
          </a:p>
        </p:txBody>
      </p:sp>
    </p:spTree>
    <p:extLst>
      <p:ext uri="{BB962C8B-B14F-4D97-AF65-F5344CB8AC3E}">
        <p14:creationId xmlns:p14="http://schemas.microsoft.com/office/powerpoint/2010/main" val="1114233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JULIA</a:t>
            </a:r>
          </a:p>
          <a:p>
            <a:r>
              <a:rPr lang="en-US" dirty="0" smtClean="0"/>
              <a:t>Talk about how attendance changes over the educational career.</a:t>
            </a:r>
            <a:r>
              <a:rPr lang="en-US" baseline="0" dirty="0" smtClean="0"/>
              <a:t> Look at the nature of the problem in preschool.  Then in middle school and then in high school.  </a:t>
            </a:r>
            <a:endParaRPr lang="en-US" dirty="0" smtClean="0"/>
          </a:p>
          <a:p>
            <a:endParaRPr lang="en-US" dirty="0" smtClean="0"/>
          </a:p>
          <a:p>
            <a:r>
              <a:rPr lang="en-US" dirty="0" smtClean="0"/>
              <a:t>40 -50 % of students absent at the high school and most of these are extremely absent</a:t>
            </a:r>
          </a:p>
          <a:p>
            <a:r>
              <a:rPr lang="en-US" dirty="0" smtClean="0"/>
              <a:t>Only</a:t>
            </a:r>
            <a:r>
              <a:rPr lang="en-US" baseline="0" dirty="0" smtClean="0"/>
              <a:t> enrolled students, doesn’t include students who for example would have dropped out by 11</a:t>
            </a:r>
            <a:r>
              <a:rPr lang="en-US" baseline="30000" dirty="0" smtClean="0"/>
              <a:t>th</a:t>
            </a:r>
            <a:r>
              <a:rPr lang="en-US" baseline="0" dirty="0" smtClean="0"/>
              <a:t> grade and would have had bad attendance. </a:t>
            </a:r>
          </a:p>
          <a:p>
            <a:r>
              <a:rPr lang="en-US" baseline="0" dirty="0" smtClean="0"/>
              <a:t>Most of the chronically absent students in high school miss 20% or more.  </a:t>
            </a:r>
          </a:p>
          <a:p>
            <a:r>
              <a:rPr lang="en-US" baseline="0" dirty="0" smtClean="0"/>
              <a:t>At the preschool level nearly 40 percent are absent.  </a:t>
            </a:r>
          </a:p>
          <a:p>
            <a:r>
              <a:rPr lang="en-US" baseline="0" dirty="0" smtClean="0"/>
              <a:t>Doesn’t look so bad in the primary and middle grades but 1 in 10 are missing 10 percent or more.  Over three weeks of school.  </a:t>
            </a:r>
            <a:endParaRPr lang="en-US" dirty="0" smtClean="0"/>
          </a:p>
        </p:txBody>
      </p:sp>
      <p:sp>
        <p:nvSpPr>
          <p:cNvPr id="4" name="Slide Number Placeholder 3"/>
          <p:cNvSpPr>
            <a:spLocks noGrp="1"/>
          </p:cNvSpPr>
          <p:nvPr>
            <p:ph type="sldNum" sz="quarter" idx="10"/>
          </p:nvPr>
        </p:nvSpPr>
        <p:spPr/>
        <p:txBody>
          <a:bodyPr/>
          <a:lstStyle/>
          <a:p>
            <a:fld id="{EA4D3AEB-5661-484E-8321-8B15431B1943}" type="slidenum">
              <a:rPr lang="en-US" smtClean="0"/>
              <a:t>6</a:t>
            </a:fld>
            <a:endParaRPr lang="en-US"/>
          </a:p>
        </p:txBody>
      </p:sp>
    </p:spTree>
    <p:extLst>
      <p:ext uri="{BB962C8B-B14F-4D97-AF65-F5344CB8AC3E}">
        <p14:creationId xmlns:p14="http://schemas.microsoft.com/office/powerpoint/2010/main" val="45268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JULIA </a:t>
            </a:r>
          </a:p>
          <a:p>
            <a:r>
              <a:rPr lang="en-US" dirty="0" smtClean="0"/>
              <a:t>A</a:t>
            </a:r>
            <a:r>
              <a:rPr lang="en-US" baseline="0" dirty="0" smtClean="0"/>
              <a:t> </a:t>
            </a:r>
            <a:r>
              <a:rPr lang="en-US" dirty="0" smtClean="0"/>
              <a:t>lot of these are</a:t>
            </a:r>
            <a:r>
              <a:rPr lang="en-US" baseline="0" dirty="0" smtClean="0"/>
              <a:t> students that are beginning school with the lowest achievement levels.</a:t>
            </a:r>
          </a:p>
          <a:p>
            <a:r>
              <a:rPr lang="en-US" baseline="0" dirty="0" smtClean="0"/>
              <a:t>If you look at CA third graders and the number years of CA </a:t>
            </a:r>
            <a:endParaRPr lang="en-US" dirty="0" smtClean="0"/>
          </a:p>
        </p:txBody>
      </p:sp>
      <p:sp>
        <p:nvSpPr>
          <p:cNvPr id="4" name="Slide Number Placeholder 3"/>
          <p:cNvSpPr>
            <a:spLocks noGrp="1"/>
          </p:cNvSpPr>
          <p:nvPr>
            <p:ph type="sldNum" sz="quarter" idx="10"/>
          </p:nvPr>
        </p:nvSpPr>
        <p:spPr/>
        <p:txBody>
          <a:bodyPr/>
          <a:lstStyle/>
          <a:p>
            <a:fld id="{EA4D3AEB-5661-484E-8321-8B15431B1943}" type="slidenum">
              <a:rPr lang="en-US" smtClean="0"/>
              <a:t>7</a:t>
            </a:fld>
            <a:endParaRPr lang="en-US"/>
          </a:p>
        </p:txBody>
      </p:sp>
    </p:spTree>
    <p:extLst>
      <p:ext uri="{BB962C8B-B14F-4D97-AF65-F5344CB8AC3E}">
        <p14:creationId xmlns:p14="http://schemas.microsoft.com/office/powerpoint/2010/main" val="2547803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b="1" baseline="0" dirty="0" smtClean="0"/>
              <a:t>JULIA</a:t>
            </a:r>
            <a:endParaRPr lang="en-US" b="0" baseline="0" dirty="0" smtClean="0"/>
          </a:p>
          <a:p>
            <a:pPr defTabSz="483306">
              <a:defRPr/>
            </a:pPr>
            <a:r>
              <a:rPr lang="en-US" baseline="0" dirty="0" smtClean="0"/>
              <a:t>Some students are CA throughout elementary/middle, but a whole new group that is in high school</a:t>
            </a:r>
          </a:p>
          <a:p>
            <a:pPr defTabSz="483306">
              <a:defRPr/>
            </a:pPr>
            <a:r>
              <a:rPr lang="en-US" baseline="0" dirty="0" smtClean="0"/>
              <a:t>Whole new crop of students become chronically absent at the high school level.  </a:t>
            </a:r>
          </a:p>
          <a:p>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8</a:t>
            </a:fld>
            <a:endParaRPr lang="en-US"/>
          </a:p>
        </p:txBody>
      </p:sp>
    </p:spTree>
    <p:extLst>
      <p:ext uri="{BB962C8B-B14F-4D97-AF65-F5344CB8AC3E}">
        <p14:creationId xmlns:p14="http://schemas.microsoft.com/office/powerpoint/2010/main" val="1351635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a:t>
            </a:r>
            <a:endParaRPr lang="en-US" dirty="0"/>
          </a:p>
        </p:txBody>
      </p:sp>
      <p:sp>
        <p:nvSpPr>
          <p:cNvPr id="4" name="Slide Number Placeholder 3"/>
          <p:cNvSpPr>
            <a:spLocks noGrp="1"/>
          </p:cNvSpPr>
          <p:nvPr>
            <p:ph type="sldNum" sz="quarter" idx="10"/>
          </p:nvPr>
        </p:nvSpPr>
        <p:spPr/>
        <p:txBody>
          <a:bodyPr/>
          <a:lstStyle/>
          <a:p>
            <a:fld id="{EA4D3AEB-5661-484E-8321-8B15431B1943}" type="slidenum">
              <a:rPr lang="en-US" smtClean="0"/>
              <a:t>9</a:t>
            </a:fld>
            <a:endParaRPr lang="en-US"/>
          </a:p>
        </p:txBody>
      </p:sp>
    </p:spTree>
    <p:extLst>
      <p:ext uri="{BB962C8B-B14F-4D97-AF65-F5344CB8AC3E}">
        <p14:creationId xmlns:p14="http://schemas.microsoft.com/office/powerpoint/2010/main" val="3872700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CSR opening slide">
    <p:spTree>
      <p:nvGrpSpPr>
        <p:cNvPr id="1" name=""/>
        <p:cNvGrpSpPr/>
        <p:nvPr/>
      </p:nvGrpSpPr>
      <p:grpSpPr>
        <a:xfrm>
          <a:off x="0" y="0"/>
          <a:ext cx="0" cy="0"/>
          <a:chOff x="0" y="0"/>
          <a:chExt cx="0" cy="0"/>
        </a:xfrm>
      </p:grpSpPr>
      <p:pic>
        <p:nvPicPr>
          <p:cNvPr id="4" name="Picture 3" descr="CCSR_PPT_Art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101600"/>
            <a:ext cx="9192166" cy="6972300"/>
          </a:xfrm>
          <a:prstGeom prst="rect">
            <a:avLst/>
          </a:prstGeom>
        </p:spPr>
      </p:pic>
    </p:spTree>
    <p:extLst>
      <p:ext uri="{BB962C8B-B14F-4D97-AF65-F5344CB8AC3E}">
        <p14:creationId xmlns:p14="http://schemas.microsoft.com/office/powerpoint/2010/main" val="23719072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CSR opening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231" y="-110359"/>
            <a:ext cx="9185564" cy="6968359"/>
          </a:xfrm>
          <a:prstGeom prst="rect">
            <a:avLst/>
          </a:prstGeom>
        </p:spPr>
      </p:pic>
      <p:sp>
        <p:nvSpPr>
          <p:cNvPr id="4" name="Title 1"/>
          <p:cNvSpPr>
            <a:spLocks noGrp="1"/>
          </p:cNvSpPr>
          <p:nvPr>
            <p:ph type="title"/>
          </p:nvPr>
        </p:nvSpPr>
        <p:spPr>
          <a:xfrm>
            <a:off x="244231" y="1793325"/>
            <a:ext cx="6320692" cy="799228"/>
          </a:xfrm>
          <a:prstGeom prst="rect">
            <a:avLst/>
          </a:prstGeom>
          <a:ln>
            <a:noFill/>
          </a:ln>
        </p:spPr>
        <p:txBody>
          <a:bodyPr/>
          <a:lstStyle>
            <a:lvl1pPr algn="l">
              <a:defRPr sz="3400" b="1" i="0">
                <a:solidFill>
                  <a:schemeClr val="bg1"/>
                </a:solidFill>
                <a:latin typeface="Calibri" pitchFamily="34" charset="0"/>
                <a:cs typeface="Calibri" pitchFamily="34" charset="0"/>
              </a:defRPr>
            </a:lvl1pPr>
          </a:lstStyle>
          <a:p>
            <a:endParaRPr lang="en-US" dirty="0"/>
          </a:p>
        </p:txBody>
      </p:sp>
    </p:spTree>
    <p:extLst>
      <p:ext uri="{BB962C8B-B14F-4D97-AF65-F5344CB8AC3E}">
        <p14:creationId xmlns:p14="http://schemas.microsoft.com/office/powerpoint/2010/main" val="4494680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CSR bullet slide">
    <p:spTree>
      <p:nvGrpSpPr>
        <p:cNvPr id="1" name=""/>
        <p:cNvGrpSpPr/>
        <p:nvPr/>
      </p:nvGrpSpPr>
      <p:grpSpPr>
        <a:xfrm>
          <a:off x="0" y="0"/>
          <a:ext cx="0" cy="0"/>
          <a:chOff x="0" y="0"/>
          <a:chExt cx="0" cy="0"/>
        </a:xfrm>
      </p:grpSpPr>
      <p:sp>
        <p:nvSpPr>
          <p:cNvPr id="3" name="Title 5"/>
          <p:cNvSpPr>
            <a:spLocks noGrp="1"/>
          </p:cNvSpPr>
          <p:nvPr>
            <p:ph type="title"/>
          </p:nvPr>
        </p:nvSpPr>
        <p:spPr>
          <a:xfrm>
            <a:off x="390248" y="264160"/>
            <a:ext cx="8412162" cy="572579"/>
          </a:xfrm>
          <a:prstGeom prst="rect">
            <a:avLst/>
          </a:prstGeom>
          <a:noFill/>
          <a:ln>
            <a:noFill/>
          </a:ln>
        </p:spPr>
        <p:txBody>
          <a:bodyPr vert="horz" wrap="square" lIns="0" tIns="0" rIns="0" bIns="0" anchor="t">
            <a:noAutofit/>
          </a:bodyPr>
          <a:lstStyle>
            <a:lvl1pPr marL="0" indent="0" algn="l">
              <a:lnSpc>
                <a:spcPct val="100000"/>
              </a:lnSpc>
              <a:tabLst/>
              <a:defRPr sz="3400" b="1" i="0">
                <a:solidFill>
                  <a:schemeClr val="tx1">
                    <a:lumMod val="50000"/>
                  </a:schemeClr>
                </a:solidFill>
                <a:latin typeface="Calibri" pitchFamily="34" charset="0"/>
                <a:cs typeface="Calibri" pitchFamily="34" charset="0"/>
              </a:defRPr>
            </a:lvl1pPr>
          </a:lstStyle>
          <a:p>
            <a:r>
              <a:rPr lang="en-US" dirty="0" smtClean="0"/>
              <a:t>Click to edit Master title style</a:t>
            </a:r>
            <a:endParaRPr lang="en-US" dirty="0"/>
          </a:p>
        </p:txBody>
      </p:sp>
      <p:sp>
        <p:nvSpPr>
          <p:cNvPr id="6" name="Text Placeholder 7"/>
          <p:cNvSpPr>
            <a:spLocks noGrp="1"/>
          </p:cNvSpPr>
          <p:nvPr>
            <p:ph type="body" sz="quarter" idx="10"/>
          </p:nvPr>
        </p:nvSpPr>
        <p:spPr>
          <a:xfrm>
            <a:off x="390248" y="1225770"/>
            <a:ext cx="8412162" cy="4467334"/>
          </a:xfrm>
          <a:prstGeom prst="rect">
            <a:avLst/>
          </a:prstGeom>
        </p:spPr>
        <p:txBody>
          <a:bodyPr vert="horz" lIns="0" tIns="0" rIns="0" bIns="0"/>
          <a:lstStyle>
            <a:lvl1pPr marL="342900" indent="-342900">
              <a:buFont typeface="Wingdings" charset="2"/>
              <a:buChar char="§"/>
              <a:defRPr sz="2800" baseline="0">
                <a:solidFill>
                  <a:schemeClr val="tx1">
                    <a:lumMod val="50000"/>
                  </a:schemeClr>
                </a:solidFill>
                <a:latin typeface="Calibri" pitchFamily="34" charset="0"/>
                <a:cs typeface="Calibri" pitchFamily="34" charset="0"/>
              </a:defRPr>
            </a:lvl1pPr>
            <a:lvl2pPr marL="649224" indent="-285750">
              <a:buFont typeface="Lucida Grande"/>
              <a:buChar char="-"/>
              <a:defRPr sz="2600" baseline="0">
                <a:solidFill>
                  <a:schemeClr val="tx1">
                    <a:lumMod val="50000"/>
                  </a:schemeClr>
                </a:solidFill>
                <a:latin typeface="Calibri" pitchFamily="34" charset="0"/>
                <a:cs typeface="Calibri"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190530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lkboard_2.jpg"/>
          <p:cNvPicPr>
            <a:picLocks noChangeAspect="1"/>
          </p:cNvPicPr>
          <p:nvPr userDrawn="1"/>
        </p:nvPicPr>
        <p:blipFill rotWithShape="1">
          <a:blip r:embed="rId2">
            <a:extLst>
              <a:ext uri="{28A0092B-C50C-407E-A947-70E740481C1C}">
                <a14:useLocalDpi xmlns:a14="http://schemas.microsoft.com/office/drawing/2010/main" val="0"/>
              </a:ext>
            </a:extLst>
          </a:blip>
          <a:srcRect l="11952" r="4330"/>
          <a:stretch/>
        </p:blipFill>
        <p:spPr>
          <a:xfrm>
            <a:off x="0" y="-78828"/>
            <a:ext cx="9144000" cy="6479864"/>
          </a:xfrm>
          <a:prstGeom prst="rect">
            <a:avLst/>
          </a:prstGeom>
        </p:spPr>
      </p:pic>
      <p:sp>
        <p:nvSpPr>
          <p:cNvPr id="4" name="Rectangle 3"/>
          <p:cNvSpPr/>
          <p:nvPr userDrawn="1"/>
        </p:nvSpPr>
        <p:spPr>
          <a:xfrm>
            <a:off x="0" y="-78828"/>
            <a:ext cx="9144000" cy="6479864"/>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alibri" pitchFamily="34" charset="0"/>
              <a:cs typeface="Calibri" pitchFamily="34" charset="0"/>
            </a:endParaRPr>
          </a:p>
        </p:txBody>
      </p:sp>
      <p:sp>
        <p:nvSpPr>
          <p:cNvPr id="6" name="Title 5"/>
          <p:cNvSpPr>
            <a:spLocks noGrp="1"/>
          </p:cNvSpPr>
          <p:nvPr>
            <p:ph type="title"/>
          </p:nvPr>
        </p:nvSpPr>
        <p:spPr>
          <a:xfrm>
            <a:off x="390248" y="284480"/>
            <a:ext cx="8412162" cy="548640"/>
          </a:xfrm>
          <a:prstGeom prst="rect">
            <a:avLst/>
          </a:prstGeom>
          <a:noFill/>
          <a:ln>
            <a:noFill/>
          </a:ln>
        </p:spPr>
        <p:txBody>
          <a:bodyPr vert="horz" wrap="square" lIns="0" tIns="0" rIns="0" bIns="0" anchor="t">
            <a:noAutofit/>
          </a:bodyPr>
          <a:lstStyle>
            <a:lvl1pPr marL="0" indent="0" algn="l">
              <a:lnSpc>
                <a:spcPct val="100000"/>
              </a:lnSpc>
              <a:tabLst/>
              <a:defRPr sz="3400" b="1" i="0">
                <a:solidFill>
                  <a:srgbClr val="000000"/>
                </a:solidFill>
                <a:latin typeface="Calibri" pitchFamily="34" charset="0"/>
                <a:cs typeface="Calibri" pitchFamily="34" charset="0"/>
              </a:defRPr>
            </a:lvl1pPr>
          </a:lstStyle>
          <a:p>
            <a:r>
              <a:rPr lang="en-US" dirty="0" smtClean="0"/>
              <a:t>Click to edit Master title style</a:t>
            </a:r>
            <a:endParaRPr lang="en-US" dirty="0"/>
          </a:p>
        </p:txBody>
      </p:sp>
      <p:sp>
        <p:nvSpPr>
          <p:cNvPr id="9" name="Text Placeholder 7"/>
          <p:cNvSpPr>
            <a:spLocks noGrp="1"/>
          </p:cNvSpPr>
          <p:nvPr>
            <p:ph type="body" sz="quarter" idx="10"/>
          </p:nvPr>
        </p:nvSpPr>
        <p:spPr>
          <a:xfrm>
            <a:off x="390248" y="1225770"/>
            <a:ext cx="8412162" cy="4467334"/>
          </a:xfrm>
          <a:prstGeom prst="rect">
            <a:avLst/>
          </a:prstGeom>
        </p:spPr>
        <p:txBody>
          <a:bodyPr vert="horz" lIns="0" tIns="0" rIns="0" bIns="0"/>
          <a:lstStyle>
            <a:lvl1pPr marL="342900" indent="-342900">
              <a:buFont typeface="Wingdings" charset="2"/>
              <a:buChar char="§"/>
              <a:defRPr sz="2800" baseline="0">
                <a:solidFill>
                  <a:srgbClr val="000000"/>
                </a:solidFill>
                <a:latin typeface="Calibri" pitchFamily="34" charset="0"/>
                <a:cs typeface="Calibri" pitchFamily="34" charset="0"/>
              </a:defRPr>
            </a:lvl1pPr>
            <a:lvl2pPr marL="649224" indent="-285750">
              <a:buFont typeface="Lucida Grande"/>
              <a:buChar char="-"/>
              <a:defRPr sz="2600" baseline="0">
                <a:solidFill>
                  <a:srgbClr val="000000"/>
                </a:solidFill>
                <a:latin typeface="Calibri" pitchFamily="34" charset="0"/>
                <a:cs typeface="Calibri"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79096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CSR photo slide">
    <p:spTree>
      <p:nvGrpSpPr>
        <p:cNvPr id="1" name=""/>
        <p:cNvGrpSpPr/>
        <p:nvPr/>
      </p:nvGrpSpPr>
      <p:grpSpPr>
        <a:xfrm>
          <a:off x="0" y="0"/>
          <a:ext cx="0" cy="0"/>
          <a:chOff x="0" y="0"/>
          <a:chExt cx="0" cy="0"/>
        </a:xfrm>
      </p:grpSpPr>
      <p:pic>
        <p:nvPicPr>
          <p:cNvPr id="4" name="Picture 3" descr="oldergirl_des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35"/>
            <a:ext cx="2233259" cy="6444060"/>
          </a:xfrm>
          <a:prstGeom prst="rect">
            <a:avLst/>
          </a:prstGeom>
        </p:spPr>
      </p:pic>
      <p:sp>
        <p:nvSpPr>
          <p:cNvPr id="7" name="Title 1"/>
          <p:cNvSpPr>
            <a:spLocks noGrp="1"/>
          </p:cNvSpPr>
          <p:nvPr>
            <p:ph type="title"/>
          </p:nvPr>
        </p:nvSpPr>
        <p:spPr>
          <a:xfrm>
            <a:off x="2569308" y="439120"/>
            <a:ext cx="6320692" cy="889495"/>
          </a:xfrm>
          <a:prstGeom prst="rect">
            <a:avLst/>
          </a:prstGeom>
        </p:spPr>
        <p:txBody>
          <a:bodyPr lIns="0" tIns="0" rIns="0" bIns="0"/>
          <a:lstStyle>
            <a:lvl1pPr algn="l">
              <a:defRPr sz="3400" b="1">
                <a:solidFill>
                  <a:schemeClr val="tx1">
                    <a:lumMod val="50000"/>
                  </a:schemeClr>
                </a:solidFill>
                <a:latin typeface="Calibri" pitchFamily="34" charset="0"/>
                <a:cs typeface="Calibri" pitchFamily="34" charset="0"/>
              </a:defRPr>
            </a:lvl1pPr>
          </a:lstStyle>
          <a:p>
            <a:endParaRPr lang="en-US" dirty="0"/>
          </a:p>
        </p:txBody>
      </p:sp>
      <p:sp>
        <p:nvSpPr>
          <p:cNvPr id="8" name="Text Placeholder 7"/>
          <p:cNvSpPr>
            <a:spLocks noGrp="1"/>
          </p:cNvSpPr>
          <p:nvPr>
            <p:ph type="body" sz="quarter" idx="10"/>
          </p:nvPr>
        </p:nvSpPr>
        <p:spPr>
          <a:xfrm>
            <a:off x="2569308" y="1488528"/>
            <a:ext cx="6320692" cy="4467334"/>
          </a:xfrm>
          <a:prstGeom prst="rect">
            <a:avLst/>
          </a:prstGeom>
        </p:spPr>
        <p:txBody>
          <a:bodyPr vert="horz" lIns="0" tIns="0" rIns="0" bIns="0"/>
          <a:lstStyle>
            <a:lvl1pPr marL="342900" indent="-342900">
              <a:buFont typeface="Wingdings" charset="2"/>
              <a:buChar char="§"/>
              <a:defRPr sz="2800" baseline="0">
                <a:solidFill>
                  <a:schemeClr val="tx1">
                    <a:lumMod val="50000"/>
                  </a:schemeClr>
                </a:solidFill>
                <a:latin typeface="Calibri" pitchFamily="34" charset="0"/>
                <a:cs typeface="Calibri" pitchFamily="34" charset="0"/>
              </a:defRPr>
            </a:lvl1pPr>
            <a:lvl2pPr marL="649224" indent="-285750">
              <a:buFont typeface="Lucida Grande"/>
              <a:buChar char="-"/>
              <a:defRPr sz="2600" baseline="0">
                <a:solidFill>
                  <a:schemeClr val="tx1">
                    <a:lumMod val="50000"/>
                  </a:schemeClr>
                </a:solidFill>
                <a:latin typeface="Calibri" pitchFamily="34" charset="0"/>
                <a:cs typeface="Calibri"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06147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CSR photo slide">
    <p:spTree>
      <p:nvGrpSpPr>
        <p:cNvPr id="1" name=""/>
        <p:cNvGrpSpPr/>
        <p:nvPr/>
      </p:nvGrpSpPr>
      <p:grpSpPr>
        <a:xfrm>
          <a:off x="0" y="0"/>
          <a:ext cx="0" cy="0"/>
          <a:chOff x="0" y="0"/>
          <a:chExt cx="0" cy="0"/>
        </a:xfrm>
      </p:grpSpPr>
      <p:pic>
        <p:nvPicPr>
          <p:cNvPr id="4" name="Picture 3" descr="3661191388_ee624cd059_b.jpg"/>
          <p:cNvPicPr>
            <a:picLocks noChangeAspect="1"/>
          </p:cNvPicPr>
          <p:nvPr userDrawn="1"/>
        </p:nvPicPr>
        <p:blipFill rotWithShape="1">
          <a:blip r:embed="rId2">
            <a:extLst>
              <a:ext uri="{28A0092B-C50C-407E-A947-70E740481C1C}">
                <a14:useLocalDpi xmlns:a14="http://schemas.microsoft.com/office/drawing/2010/main" val="0"/>
              </a:ext>
            </a:extLst>
          </a:blip>
          <a:srcRect t="17992" b="51516"/>
          <a:stretch/>
        </p:blipFill>
        <p:spPr>
          <a:xfrm>
            <a:off x="0" y="-68385"/>
            <a:ext cx="9144000" cy="1854200"/>
          </a:xfrm>
          <a:prstGeom prst="rect">
            <a:avLst/>
          </a:prstGeom>
        </p:spPr>
      </p:pic>
      <p:sp>
        <p:nvSpPr>
          <p:cNvPr id="9" name="Title 1"/>
          <p:cNvSpPr>
            <a:spLocks noGrp="1"/>
          </p:cNvSpPr>
          <p:nvPr>
            <p:ph type="title"/>
          </p:nvPr>
        </p:nvSpPr>
        <p:spPr>
          <a:xfrm>
            <a:off x="314303" y="2026518"/>
            <a:ext cx="8426472" cy="799228"/>
          </a:xfrm>
          <a:prstGeom prst="rect">
            <a:avLst/>
          </a:prstGeom>
          <a:ln>
            <a:noFill/>
          </a:ln>
        </p:spPr>
        <p:txBody>
          <a:bodyPr lIns="0" tIns="0" rIns="0" bIns="0"/>
          <a:lstStyle>
            <a:lvl1pPr algn="l">
              <a:defRPr sz="3400" b="1" i="0">
                <a:solidFill>
                  <a:schemeClr val="tx1">
                    <a:lumMod val="50000"/>
                  </a:schemeClr>
                </a:solidFill>
                <a:latin typeface="Calibri" pitchFamily="34" charset="0"/>
                <a:cs typeface="Calibri" pitchFamily="34" charset="0"/>
              </a:defRPr>
            </a:lvl1pPr>
          </a:lstStyle>
          <a:p>
            <a:endParaRPr lang="en-US" dirty="0"/>
          </a:p>
        </p:txBody>
      </p:sp>
      <p:sp>
        <p:nvSpPr>
          <p:cNvPr id="10" name="Text Placeholder 7"/>
          <p:cNvSpPr>
            <a:spLocks noGrp="1"/>
          </p:cNvSpPr>
          <p:nvPr>
            <p:ph type="body" sz="quarter" idx="10"/>
          </p:nvPr>
        </p:nvSpPr>
        <p:spPr>
          <a:xfrm>
            <a:off x="314325" y="2933700"/>
            <a:ext cx="8426450" cy="3284538"/>
          </a:xfrm>
          <a:prstGeom prst="rect">
            <a:avLst/>
          </a:prstGeom>
        </p:spPr>
        <p:txBody>
          <a:bodyPr vert="horz" lIns="0" tIns="0" rIns="0" bIns="0"/>
          <a:lstStyle>
            <a:lvl1pPr marL="342900" indent="-342900">
              <a:buFont typeface="Wingdings" charset="2"/>
              <a:buChar char="§"/>
              <a:defRPr sz="2800" baseline="0">
                <a:solidFill>
                  <a:schemeClr val="tx1">
                    <a:lumMod val="50000"/>
                  </a:schemeClr>
                </a:solidFill>
                <a:latin typeface="Calibri" pitchFamily="34" charset="0"/>
                <a:cs typeface="Calibri" pitchFamily="34" charset="0"/>
              </a:defRPr>
            </a:lvl1pPr>
            <a:lvl2pPr marL="649224" indent="-285750">
              <a:buFont typeface="Lucida Grande"/>
              <a:buChar char="-"/>
              <a:defRPr sz="2600" baseline="0">
                <a:solidFill>
                  <a:schemeClr val="tx1">
                    <a:lumMod val="50000"/>
                  </a:schemeClr>
                </a:solidFill>
                <a:latin typeface="Calibri" pitchFamily="34" charset="0"/>
                <a:cs typeface="Calibri"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091369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CSR bullet slide">
    <p:spTree>
      <p:nvGrpSpPr>
        <p:cNvPr id="1" name=""/>
        <p:cNvGrpSpPr/>
        <p:nvPr/>
      </p:nvGrpSpPr>
      <p:grpSpPr>
        <a:xfrm>
          <a:off x="0" y="0"/>
          <a:ext cx="0" cy="0"/>
          <a:chOff x="0" y="0"/>
          <a:chExt cx="0" cy="0"/>
        </a:xfrm>
      </p:grpSpPr>
      <p:sp>
        <p:nvSpPr>
          <p:cNvPr id="6" name="Title 5"/>
          <p:cNvSpPr>
            <a:spLocks noGrp="1"/>
          </p:cNvSpPr>
          <p:nvPr>
            <p:ph type="title"/>
          </p:nvPr>
        </p:nvSpPr>
        <p:spPr>
          <a:xfrm>
            <a:off x="390248" y="132080"/>
            <a:ext cx="8412162" cy="653859"/>
          </a:xfrm>
          <a:prstGeom prst="rect">
            <a:avLst/>
          </a:prstGeom>
          <a:noFill/>
          <a:ln>
            <a:noFill/>
          </a:ln>
        </p:spPr>
        <p:txBody>
          <a:bodyPr vert="horz" wrap="square" lIns="0" tIns="0" rIns="0" bIns="0" anchor="t">
            <a:noAutofit/>
          </a:bodyPr>
          <a:lstStyle>
            <a:lvl1pPr marL="0" indent="0" algn="l">
              <a:lnSpc>
                <a:spcPct val="100000"/>
              </a:lnSpc>
              <a:tabLst/>
              <a:defRPr sz="3000" b="1" i="0">
                <a:solidFill>
                  <a:schemeClr val="tx1">
                    <a:lumMod val="50000"/>
                  </a:schemeClr>
                </a:solidFill>
                <a:latin typeface="Calibri" pitchFamily="34" charset="0"/>
                <a:cs typeface="Calibri" pitchFamily="34" charset="0"/>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390248" y="1225770"/>
            <a:ext cx="8412162" cy="4467334"/>
          </a:xfrm>
          <a:prstGeom prst="rect">
            <a:avLst/>
          </a:prstGeom>
        </p:spPr>
        <p:txBody>
          <a:bodyPr vert="horz" lIns="0" tIns="0" rIns="0" bIns="0"/>
          <a:lstStyle>
            <a:lvl1pPr marL="342900" indent="-342900">
              <a:spcAft>
                <a:spcPts val="0"/>
              </a:spcAft>
              <a:buFont typeface="Wingdings" charset="2"/>
              <a:buChar char="§"/>
              <a:defRPr sz="2800" baseline="0">
                <a:solidFill>
                  <a:schemeClr val="tx1">
                    <a:lumMod val="50000"/>
                  </a:schemeClr>
                </a:solidFill>
                <a:latin typeface="Calibri" pitchFamily="34" charset="0"/>
                <a:cs typeface="Calibri" pitchFamily="34" charset="0"/>
              </a:defRPr>
            </a:lvl1pPr>
            <a:lvl2pPr marL="649224" indent="-285750">
              <a:spcAft>
                <a:spcPts val="600"/>
              </a:spcAft>
              <a:buFont typeface="Lucida Grande"/>
              <a:buChar char="-"/>
              <a:defRPr sz="2600" baseline="0">
                <a:solidFill>
                  <a:schemeClr val="tx1">
                    <a:lumMod val="50000"/>
                  </a:schemeClr>
                </a:solidFill>
                <a:latin typeface="Calibri" pitchFamily="34" charset="0"/>
                <a:cs typeface="Calibri"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229088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CSR bullet slide">
    <p:spTree>
      <p:nvGrpSpPr>
        <p:cNvPr id="1" name=""/>
        <p:cNvGrpSpPr/>
        <p:nvPr/>
      </p:nvGrpSpPr>
      <p:grpSpPr>
        <a:xfrm>
          <a:off x="0" y="0"/>
          <a:ext cx="0" cy="0"/>
          <a:chOff x="0" y="0"/>
          <a:chExt cx="0" cy="0"/>
        </a:xfrm>
      </p:grpSpPr>
      <p:sp>
        <p:nvSpPr>
          <p:cNvPr id="6" name="Title 5"/>
          <p:cNvSpPr>
            <a:spLocks noGrp="1"/>
          </p:cNvSpPr>
          <p:nvPr>
            <p:ph type="title"/>
          </p:nvPr>
        </p:nvSpPr>
        <p:spPr>
          <a:xfrm>
            <a:off x="390248" y="132080"/>
            <a:ext cx="8412162" cy="653859"/>
          </a:xfrm>
          <a:prstGeom prst="rect">
            <a:avLst/>
          </a:prstGeom>
          <a:noFill/>
          <a:ln>
            <a:noFill/>
          </a:ln>
        </p:spPr>
        <p:txBody>
          <a:bodyPr vert="horz" wrap="square" lIns="0" tIns="0" rIns="0" bIns="0" anchor="t">
            <a:noAutofit/>
          </a:bodyPr>
          <a:lstStyle>
            <a:lvl1pPr marL="0" indent="0" algn="l">
              <a:lnSpc>
                <a:spcPct val="100000"/>
              </a:lnSpc>
              <a:tabLst/>
              <a:defRPr sz="3000" b="1" i="0">
                <a:solidFill>
                  <a:schemeClr val="tx1">
                    <a:lumMod val="50000"/>
                  </a:schemeClr>
                </a:solidFill>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73555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CSR bullet slide">
    <p:spTree>
      <p:nvGrpSpPr>
        <p:cNvPr id="1" name=""/>
        <p:cNvGrpSpPr/>
        <p:nvPr/>
      </p:nvGrpSpPr>
      <p:grpSpPr>
        <a:xfrm>
          <a:off x="0" y="0"/>
          <a:ext cx="0" cy="0"/>
          <a:chOff x="0" y="0"/>
          <a:chExt cx="0" cy="0"/>
        </a:xfrm>
      </p:grpSpPr>
      <p:sp>
        <p:nvSpPr>
          <p:cNvPr id="6" name="Title 5"/>
          <p:cNvSpPr>
            <a:spLocks noGrp="1"/>
          </p:cNvSpPr>
          <p:nvPr>
            <p:ph type="title"/>
          </p:nvPr>
        </p:nvSpPr>
        <p:spPr>
          <a:xfrm>
            <a:off x="390248" y="121920"/>
            <a:ext cx="8412162" cy="735139"/>
          </a:xfrm>
          <a:prstGeom prst="rect">
            <a:avLst/>
          </a:prstGeom>
          <a:noFill/>
          <a:ln>
            <a:noFill/>
          </a:ln>
        </p:spPr>
        <p:txBody>
          <a:bodyPr vert="horz" wrap="square" lIns="0" tIns="0" rIns="0" bIns="0" anchor="t">
            <a:noAutofit/>
          </a:bodyPr>
          <a:lstStyle>
            <a:lvl1pPr marL="0" indent="0" algn="l">
              <a:lnSpc>
                <a:spcPct val="100000"/>
              </a:lnSpc>
              <a:tabLst/>
              <a:defRPr sz="3400" b="1" i="0">
                <a:solidFill>
                  <a:schemeClr val="tx1">
                    <a:lumMod val="50000"/>
                  </a:schemeClr>
                </a:solidFill>
                <a:latin typeface="Calibri" pitchFamily="34" charset="0"/>
                <a:cs typeface="Calibri" pitchFamily="34" charset="0"/>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390248" y="1225770"/>
            <a:ext cx="8412162" cy="4467334"/>
          </a:xfrm>
          <a:prstGeom prst="rect">
            <a:avLst/>
          </a:prstGeom>
        </p:spPr>
        <p:txBody>
          <a:bodyPr vert="horz" lIns="0" tIns="0" rIns="0" bIns="0"/>
          <a:lstStyle>
            <a:lvl1pPr marL="342900" indent="-342900">
              <a:spcAft>
                <a:spcPts val="0"/>
              </a:spcAft>
              <a:buFont typeface="Wingdings" charset="2"/>
              <a:buChar char="§"/>
              <a:defRPr sz="2800" baseline="0">
                <a:solidFill>
                  <a:schemeClr val="tx1">
                    <a:lumMod val="50000"/>
                  </a:schemeClr>
                </a:solidFill>
                <a:latin typeface="Calibri" pitchFamily="34" charset="0"/>
                <a:cs typeface="Calibri" pitchFamily="34" charset="0"/>
              </a:defRPr>
            </a:lvl1pPr>
            <a:lvl2pPr marL="649224" indent="-285750">
              <a:spcAft>
                <a:spcPts val="0"/>
              </a:spcAft>
              <a:buFont typeface="Lucida Grande"/>
              <a:buChar char="-"/>
              <a:defRPr sz="2600" baseline="0">
                <a:solidFill>
                  <a:schemeClr val="tx1">
                    <a:lumMod val="50000"/>
                  </a:schemeClr>
                </a:solidFill>
                <a:latin typeface="Calibri" pitchFamily="34" charset="0"/>
                <a:cs typeface="Calibri"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79853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CCSR_PPT_Art2.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71177"/>
            <a:ext cx="9153144" cy="6942701"/>
          </a:xfrm>
          <a:prstGeom prst="rect">
            <a:avLst/>
          </a:prstGeom>
        </p:spPr>
      </p:pic>
      <p:sp>
        <p:nvSpPr>
          <p:cNvPr id="5" name="TextBox 4"/>
          <p:cNvSpPr txBox="1"/>
          <p:nvPr userDrawn="1"/>
        </p:nvSpPr>
        <p:spPr>
          <a:xfrm rot="16200000">
            <a:off x="-550538" y="5523010"/>
            <a:ext cx="1322553" cy="200055"/>
          </a:xfrm>
          <a:prstGeom prst="rect">
            <a:avLst/>
          </a:prstGeom>
          <a:noFill/>
        </p:spPr>
        <p:txBody>
          <a:bodyPr wrap="square" rtlCol="0">
            <a:spAutoFit/>
          </a:bodyPr>
          <a:lstStyle/>
          <a:p>
            <a:r>
              <a:rPr lang="en-US" sz="700" b="0" i="0" dirty="0" smtClean="0">
                <a:latin typeface="Helvetica Neue Light"/>
                <a:cs typeface="Helvetica Neue Light"/>
              </a:rPr>
              <a:t>© CCSR</a:t>
            </a:r>
            <a:endParaRPr lang="en-US" sz="700" b="0" i="0" dirty="0">
              <a:latin typeface="Helvetica Neue Light"/>
              <a:cs typeface="Helvetica Neue Light"/>
            </a:endParaRPr>
          </a:p>
        </p:txBody>
      </p:sp>
    </p:spTree>
    <p:extLst>
      <p:ext uri="{BB962C8B-B14F-4D97-AF65-F5344CB8AC3E}">
        <p14:creationId xmlns:p14="http://schemas.microsoft.com/office/powerpoint/2010/main" val="1230791095"/>
      </p:ext>
    </p:extLst>
  </p:cSld>
  <p:clrMap bg1="lt1" tx1="dk1" bg2="lt2" tx2="dk2" accent1="accent1" accent2="accent2" accent3="accent3" accent4="accent4" accent5="accent5" accent6="accent6" hlink="hlink" folHlink="folHlink"/>
  <p:sldLayoutIdLst>
    <p:sldLayoutId id="2147483650" r:id="rId1"/>
    <p:sldLayoutId id="2147483677" r:id="rId2"/>
    <p:sldLayoutId id="2147483653" r:id="rId3"/>
    <p:sldLayoutId id="2147483682" r:id="rId4"/>
    <p:sldLayoutId id="2147483652" r:id="rId5"/>
    <p:sldLayoutId id="2147483660" r:id="rId6"/>
    <p:sldLayoutId id="2147483683" r:id="rId7"/>
    <p:sldLayoutId id="2147483685" r:id="rId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CCSR_PPT_Art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7692"/>
            <a:ext cx="9170272" cy="6955692"/>
          </a:xfrm>
          <a:prstGeom prst="rect">
            <a:avLst/>
          </a:prstGeom>
        </p:spPr>
      </p:pic>
      <p:sp>
        <p:nvSpPr>
          <p:cNvPr id="5" name="TextBox 4"/>
          <p:cNvSpPr txBox="1"/>
          <p:nvPr userDrawn="1"/>
        </p:nvSpPr>
        <p:spPr>
          <a:xfrm rot="16200000">
            <a:off x="-550538" y="5523010"/>
            <a:ext cx="1322553" cy="200055"/>
          </a:xfrm>
          <a:prstGeom prst="rect">
            <a:avLst/>
          </a:prstGeom>
          <a:noFill/>
        </p:spPr>
        <p:txBody>
          <a:bodyPr wrap="square" rtlCol="0">
            <a:spAutoFit/>
          </a:bodyPr>
          <a:lstStyle/>
          <a:p>
            <a:r>
              <a:rPr lang="en-US" sz="700" b="0" i="0" dirty="0" smtClean="0">
                <a:latin typeface="Helvetica Neue Light"/>
                <a:cs typeface="Helvetica Neue Light"/>
              </a:rPr>
              <a:t>© CCSR</a:t>
            </a:r>
            <a:endParaRPr lang="en-US" sz="700" b="0" i="0" dirty="0">
              <a:latin typeface="Helvetica Neue Light"/>
              <a:cs typeface="Helvetica Neue Light"/>
            </a:endParaRPr>
          </a:p>
        </p:txBody>
      </p:sp>
    </p:spTree>
    <p:extLst>
      <p:ext uri="{BB962C8B-B14F-4D97-AF65-F5344CB8AC3E}">
        <p14:creationId xmlns:p14="http://schemas.microsoft.com/office/powerpoint/2010/main" val="1406361358"/>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chart" Target="../charts/chart4.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chart" Target="../charts/chart5.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chart" Target="../charts/chart6.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chart" Target="../charts/chart7.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chart" Target="../charts/chart8.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0.png"/><Relationship Id="rId5" Type="http://schemas.openxmlformats.org/officeDocument/2006/relationships/chart" Target="../charts/chart11.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5.mp3"/><Relationship Id="rId7" Type="http://schemas.openxmlformats.org/officeDocument/2006/relationships/image" Target="../media/image12.emf"/><Relationship Id="rId2" Type="http://schemas.microsoft.com/office/2007/relationships/media" Target="../media/media25.mp3"/><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5.xml"/><Relationship Id="rId4"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10.png"/><Relationship Id="rId5" Type="http://schemas.openxmlformats.org/officeDocument/2006/relationships/chart" Target="../charts/chart12.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10.png"/><Relationship Id="rId5" Type="http://schemas.openxmlformats.org/officeDocument/2006/relationships/hyperlink" Target="http://ccsr.uchicago.edu/publications/preschool-attendance-chicago-public-schools-relationships-learning-outcomes-and-reasons" TargetMode="External"/><Relationship Id="rId4" Type="http://schemas.openxmlformats.org/officeDocument/2006/relationships/hyperlink" Target="http://ccsr.uchicago.edu/publications/what-matters-staying-track-and-graduating-chicago-public-school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chart" Target="../charts/chart3.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7360" y="2153267"/>
            <a:ext cx="8229599" cy="1404745"/>
          </a:xfrm>
          <a:prstGeom prst="rect">
            <a:avLst/>
          </a:prstGeom>
          <a:ln>
            <a:noFill/>
          </a:ln>
        </p:spPr>
        <p:txBody>
          <a:bodyPr lIns="0" tIns="0" rIns="0" bIns="0"/>
          <a:lstStyle>
            <a:lvl1pPr algn="l" defTabSz="457200" rtl="0" eaLnBrk="1" latinLnBrk="0" hangingPunct="1">
              <a:spcBef>
                <a:spcPct val="0"/>
              </a:spcBef>
              <a:buNone/>
              <a:defRPr sz="3400" b="1" i="0" kern="1200">
                <a:solidFill>
                  <a:schemeClr val="tx1">
                    <a:lumMod val="50000"/>
                  </a:schemeClr>
                </a:solidFill>
                <a:latin typeface="Calibri" pitchFamily="34" charset="0"/>
                <a:ea typeface="+mj-ea"/>
                <a:cs typeface="Calibri" pitchFamily="34" charset="0"/>
              </a:defRPr>
            </a:lvl1pPr>
          </a:lstStyle>
          <a:p>
            <a:pPr algn="ctr"/>
            <a:r>
              <a:rPr lang="en-US" dirty="0" smtClean="0">
                <a:solidFill>
                  <a:srgbClr val="000000"/>
                </a:solidFill>
              </a:rPr>
              <a:t>Absenteeism from Preschool to High School</a:t>
            </a:r>
            <a:endParaRPr lang="en-US" dirty="0">
              <a:solidFill>
                <a:srgbClr val="000000"/>
              </a:solidFill>
            </a:endParaRPr>
          </a:p>
        </p:txBody>
      </p:sp>
      <p:sp>
        <p:nvSpPr>
          <p:cNvPr id="9" name="Text Placeholder 2"/>
          <p:cNvSpPr txBox="1">
            <a:spLocks/>
          </p:cNvSpPr>
          <p:nvPr/>
        </p:nvSpPr>
        <p:spPr>
          <a:xfrm>
            <a:off x="467360" y="3078957"/>
            <a:ext cx="8229599" cy="1366722"/>
          </a:xfrm>
          <a:prstGeom prst="rect">
            <a:avLst/>
          </a:prstGeom>
        </p:spPr>
        <p:txBody>
          <a:bodyPr vert="horz" lIns="0" tIns="0" rIns="0" bIns="0"/>
          <a:lstStyle>
            <a:lvl1pPr marL="342900" indent="-342900" algn="l" defTabSz="457200" rtl="0" eaLnBrk="1" latinLnBrk="0" hangingPunct="1">
              <a:spcBef>
                <a:spcPct val="20000"/>
              </a:spcBef>
              <a:buFont typeface="Wingdings" charset="2"/>
              <a:buChar char="§"/>
              <a:defRPr sz="2800" kern="1200" baseline="0">
                <a:solidFill>
                  <a:schemeClr val="tx1">
                    <a:lumMod val="50000"/>
                  </a:schemeClr>
                </a:solidFill>
                <a:latin typeface="Calibri" pitchFamily="34" charset="0"/>
                <a:ea typeface="+mn-ea"/>
                <a:cs typeface="Calibri" pitchFamily="34" charset="0"/>
              </a:defRPr>
            </a:lvl1pPr>
            <a:lvl2pPr marL="649224" indent="-285750" algn="l" defTabSz="457200" rtl="0" eaLnBrk="1" latinLnBrk="0" hangingPunct="1">
              <a:spcBef>
                <a:spcPct val="20000"/>
              </a:spcBef>
              <a:buFont typeface="Lucida Grande"/>
              <a:buChar char="-"/>
              <a:defRPr sz="2600" kern="1200" baseline="0">
                <a:solidFill>
                  <a:schemeClr val="tx1">
                    <a:lumMod val="50000"/>
                  </a:schemeClr>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lgn="ctr">
              <a:spcBef>
                <a:spcPts val="0"/>
              </a:spcBef>
              <a:buFont typeface="Wingdings" charset="2"/>
              <a:buNone/>
            </a:pPr>
            <a:r>
              <a:rPr lang="en-US" sz="2600" dirty="0" smtClean="0"/>
              <a:t>Elaine Allensworth, Stacy Ehrlich, Julia Gwynne,  </a:t>
            </a:r>
          </a:p>
          <a:p>
            <a:pPr marL="0" indent="-457200" algn="ctr">
              <a:spcBef>
                <a:spcPts val="0"/>
              </a:spcBef>
              <a:buFont typeface="Wingdings" charset="2"/>
              <a:buNone/>
            </a:pPr>
            <a:r>
              <a:rPr lang="en-US" sz="2600" dirty="0" smtClean="0"/>
              <a:t>Stuart Luppescu, Paul Moore, Amber </a:t>
            </a:r>
            <a:r>
              <a:rPr lang="en-US" sz="2600" dirty="0" err="1" smtClean="0"/>
              <a:t>Stitziel</a:t>
            </a:r>
            <a:r>
              <a:rPr lang="en-US" sz="2600" dirty="0" smtClean="0"/>
              <a:t> Pareja, </a:t>
            </a:r>
          </a:p>
          <a:p>
            <a:pPr marL="0" indent="-457200" algn="ctr">
              <a:spcBef>
                <a:spcPts val="0"/>
              </a:spcBef>
              <a:buFont typeface="Wingdings" charset="2"/>
              <a:buNone/>
            </a:pPr>
            <a:r>
              <a:rPr lang="en-US" sz="2600" dirty="0" smtClean="0"/>
              <a:t>Todd Rosenkranz, David Stevens, and Marisa de la Torre</a:t>
            </a:r>
          </a:p>
          <a:p>
            <a:pPr marL="0" indent="-457200" algn="ctr">
              <a:spcBef>
                <a:spcPts val="0"/>
              </a:spcBef>
              <a:buFont typeface="Wingdings" charset="2"/>
              <a:buNone/>
            </a:pPr>
            <a:endParaRPr lang="en-US" sz="2000" dirty="0"/>
          </a:p>
          <a:p>
            <a:pPr marL="0" indent="-457200" algn="ctr">
              <a:spcBef>
                <a:spcPts val="0"/>
              </a:spcBef>
              <a:buFont typeface="Wingdings" charset="2"/>
              <a:buNone/>
            </a:pPr>
            <a:r>
              <a:rPr lang="en-US" sz="2600" dirty="0" smtClean="0"/>
              <a:t>University of Chicago Consortium on Chicago </a:t>
            </a:r>
          </a:p>
          <a:p>
            <a:pPr marL="0" indent="-457200" algn="ctr">
              <a:spcBef>
                <a:spcPts val="0"/>
              </a:spcBef>
              <a:buFont typeface="Wingdings" charset="2"/>
              <a:buNone/>
            </a:pPr>
            <a:r>
              <a:rPr lang="en-US" sz="2600" dirty="0" smtClean="0"/>
              <a:t>School Research</a:t>
            </a:r>
          </a:p>
          <a:p>
            <a:pPr marL="0" indent="-457200" algn="ctr">
              <a:spcBef>
                <a:spcPts val="0"/>
              </a:spcBef>
              <a:buFont typeface="Wingdings" charset="2"/>
              <a:buNone/>
            </a:pPr>
            <a:endParaRPr lang="en-US" sz="2000" dirty="0"/>
          </a:p>
          <a:p>
            <a:pPr marL="0" indent="-457200" algn="ctr">
              <a:spcBef>
                <a:spcPts val="0"/>
              </a:spcBef>
              <a:buFont typeface="Wingdings" charset="2"/>
              <a:buNone/>
            </a:pPr>
            <a:r>
              <a:rPr lang="en-US" sz="2600" dirty="0" smtClean="0"/>
              <a:t>October 2013</a:t>
            </a:r>
            <a:endParaRPr lang="en-US" sz="2600" dirty="0"/>
          </a:p>
        </p:txBody>
      </p:sp>
      <p:pic>
        <p:nvPicPr>
          <p:cNvPr id="3" name="Attendance Slide1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7700" y="5689600"/>
            <a:ext cx="609600" cy="609600"/>
          </a:xfrm>
          <a:prstGeom prst="rect">
            <a:avLst/>
          </a:prstGeom>
        </p:spPr>
      </p:pic>
    </p:spTree>
    <p:extLst>
      <p:ext uri="{BB962C8B-B14F-4D97-AF65-F5344CB8AC3E}">
        <p14:creationId xmlns:p14="http://schemas.microsoft.com/office/powerpoint/2010/main" val="739889837"/>
      </p:ext>
    </p:extLst>
  </p:cSld>
  <p:clrMapOvr>
    <a:masterClrMapping/>
  </p:clrMapOvr>
  <mc:AlternateContent xmlns:mc="http://schemas.openxmlformats.org/markup-compatibility/2006" xmlns:p14="http://schemas.microsoft.com/office/powerpoint/2010/main">
    <mc:Choice Requires="p14">
      <p:transition p14:dur="100" advClick="0" advTm="22000">
        <p:cut/>
      </p:transition>
    </mc:Choice>
    <mc:Fallback xmlns="">
      <p:transition advClick="0" advTm="22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05393651"/>
              </p:ext>
            </p:extLst>
          </p:nvPr>
        </p:nvGraphicFramePr>
        <p:xfrm>
          <a:off x="533477" y="1764640"/>
          <a:ext cx="8229870" cy="3875458"/>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p:txBody>
          <a:bodyPr/>
          <a:lstStyle/>
          <a:p>
            <a:r>
              <a:rPr lang="en-US" sz="3000" dirty="0" smtClean="0">
                <a:solidFill>
                  <a:srgbClr val="C00000"/>
                </a:solidFill>
              </a:rPr>
              <a:t>In preschool</a:t>
            </a:r>
            <a:r>
              <a:rPr lang="en-US" dirty="0"/>
              <a:t/>
            </a:r>
            <a:br>
              <a:rPr lang="en-US" dirty="0"/>
            </a:br>
            <a:r>
              <a:rPr lang="en-US" dirty="0" smtClean="0"/>
              <a:t>S</a:t>
            </a:r>
            <a:r>
              <a:rPr lang="en-US" sz="3000" dirty="0" smtClean="0"/>
              <a:t>tudents </a:t>
            </a:r>
            <a:r>
              <a:rPr lang="en-US" sz="3000" dirty="0"/>
              <a:t>with lower attendance have lower levels of kindergarten readiness</a:t>
            </a:r>
          </a:p>
        </p:txBody>
      </p:sp>
      <p:sp>
        <p:nvSpPr>
          <p:cNvPr id="8" name="TextBox 7"/>
          <p:cNvSpPr txBox="1"/>
          <p:nvPr/>
        </p:nvSpPr>
        <p:spPr>
          <a:xfrm>
            <a:off x="2161540" y="1595363"/>
            <a:ext cx="5285740" cy="338554"/>
          </a:xfrm>
          <a:prstGeom prst="rect">
            <a:avLst/>
          </a:prstGeom>
          <a:noFill/>
        </p:spPr>
        <p:txBody>
          <a:bodyPr wrap="square" rtlCol="0">
            <a:spAutoFit/>
          </a:bodyPr>
          <a:lstStyle/>
          <a:p>
            <a:pPr algn="ctr"/>
            <a:r>
              <a:rPr lang="en-US" sz="1600" b="1" dirty="0" smtClean="0">
                <a:solidFill>
                  <a:srgbClr val="000000"/>
                </a:solidFill>
                <a:latin typeface="Calibri" pitchFamily="34" charset="0"/>
              </a:rPr>
              <a:t>Kindergarten Readiness by Preschool Absence Rate, 2011-12</a:t>
            </a:r>
            <a:endParaRPr lang="en-US" sz="1600" b="1" dirty="0">
              <a:solidFill>
                <a:srgbClr val="000000"/>
              </a:solidFill>
              <a:latin typeface="Calibri" pitchFamily="34" charset="0"/>
            </a:endParaRPr>
          </a:p>
        </p:txBody>
      </p:sp>
      <p:sp>
        <p:nvSpPr>
          <p:cNvPr id="13" name="Rectangle 12"/>
          <p:cNvSpPr/>
          <p:nvPr/>
        </p:nvSpPr>
        <p:spPr>
          <a:xfrm>
            <a:off x="152400" y="6113354"/>
            <a:ext cx="8778240" cy="261610"/>
          </a:xfrm>
          <a:prstGeom prst="rect">
            <a:avLst/>
          </a:prstGeom>
        </p:spPr>
        <p:txBody>
          <a:bodyPr wrap="square">
            <a:spAutoFit/>
          </a:bodyPr>
          <a:lstStyle/>
          <a:p>
            <a:r>
              <a:rPr lang="en-US" sz="1100" i="1" dirty="0">
                <a:solidFill>
                  <a:srgbClr val="000000"/>
                </a:solidFill>
                <a:latin typeface="Calibri" pitchFamily="34" charset="0"/>
              </a:rPr>
              <a:t>* Indicates that  scores are significantly different from scores of students </a:t>
            </a:r>
            <a:r>
              <a:rPr lang="en-US" sz="1100" i="1" dirty="0" smtClean="0">
                <a:solidFill>
                  <a:srgbClr val="000000"/>
                </a:solidFill>
                <a:latin typeface="Calibri" pitchFamily="34" charset="0"/>
              </a:rPr>
              <a:t>who absent 0&lt;3.3%, at </a:t>
            </a:r>
            <a:r>
              <a:rPr lang="en-US" sz="1100" i="1" dirty="0">
                <a:solidFill>
                  <a:srgbClr val="000000"/>
                </a:solidFill>
                <a:latin typeface="Calibri" pitchFamily="34" charset="0"/>
              </a:rPr>
              <a:t>p&lt;.05 level; **p&lt;.01; ***p&lt;.001</a:t>
            </a:r>
          </a:p>
        </p:txBody>
      </p:sp>
      <p:sp>
        <p:nvSpPr>
          <p:cNvPr id="3" name="TextBox 2"/>
          <p:cNvSpPr txBox="1"/>
          <p:nvPr/>
        </p:nvSpPr>
        <p:spPr>
          <a:xfrm>
            <a:off x="-182880" y="4437835"/>
            <a:ext cx="1384444" cy="584775"/>
          </a:xfrm>
          <a:prstGeom prst="rect">
            <a:avLst/>
          </a:prstGeom>
          <a:noFill/>
        </p:spPr>
        <p:txBody>
          <a:bodyPr wrap="square" rtlCol="0">
            <a:spAutoFit/>
          </a:bodyPr>
          <a:lstStyle/>
          <a:p>
            <a:pPr algn="r"/>
            <a:r>
              <a:rPr lang="en-US" sz="1600" dirty="0" smtClean="0">
                <a:solidFill>
                  <a:srgbClr val="000000"/>
                </a:solidFill>
                <a:latin typeface="Calibri" panose="020F0502020204030204" pitchFamily="34" charset="0"/>
              </a:rPr>
              <a:t>Absence </a:t>
            </a:r>
          </a:p>
          <a:p>
            <a:pPr algn="r"/>
            <a:r>
              <a:rPr lang="en-US" sz="1600" dirty="0" smtClean="0">
                <a:solidFill>
                  <a:srgbClr val="000000"/>
                </a:solidFill>
                <a:latin typeface="Calibri" panose="020F0502020204030204" pitchFamily="34" charset="0"/>
              </a:rPr>
              <a:t>Rate:</a:t>
            </a:r>
            <a:endParaRPr lang="en-US" sz="1600" dirty="0">
              <a:solidFill>
                <a:srgbClr val="000000"/>
              </a:solidFill>
              <a:latin typeface="Calibri" panose="020F0502020204030204" pitchFamily="34" charset="0"/>
            </a:endParaRPr>
          </a:p>
        </p:txBody>
      </p:sp>
      <p:grpSp>
        <p:nvGrpSpPr>
          <p:cNvPr id="15" name="Group 14"/>
          <p:cNvGrpSpPr/>
          <p:nvPr/>
        </p:nvGrpSpPr>
        <p:grpSpPr>
          <a:xfrm>
            <a:off x="1595120" y="5720143"/>
            <a:ext cx="6458869" cy="646331"/>
            <a:chOff x="1595120" y="5720143"/>
            <a:chExt cx="6458869" cy="646331"/>
          </a:xfrm>
        </p:grpSpPr>
        <p:grpSp>
          <p:nvGrpSpPr>
            <p:cNvPr id="9" name="Group 8"/>
            <p:cNvGrpSpPr/>
            <p:nvPr/>
          </p:nvGrpSpPr>
          <p:grpSpPr>
            <a:xfrm>
              <a:off x="1824687" y="5720143"/>
              <a:ext cx="6229302" cy="646331"/>
              <a:chOff x="2362198" y="5782175"/>
              <a:chExt cx="4884421" cy="646331"/>
            </a:xfrm>
          </p:grpSpPr>
          <p:sp>
            <p:nvSpPr>
              <p:cNvPr id="7" name="TextBox 6"/>
              <p:cNvSpPr txBox="1"/>
              <p:nvPr/>
            </p:nvSpPr>
            <p:spPr>
              <a:xfrm>
                <a:off x="2362198" y="5782175"/>
                <a:ext cx="2141221" cy="646331"/>
              </a:xfrm>
              <a:prstGeom prst="rect">
                <a:avLst/>
              </a:prstGeom>
              <a:noFill/>
            </p:spPr>
            <p:txBody>
              <a:bodyPr wrap="square" rtlCol="0">
                <a:spAutoFit/>
              </a:bodyPr>
              <a:lstStyle/>
              <a:p>
                <a:r>
                  <a:rPr lang="en-US" b="1" dirty="0" smtClean="0">
                    <a:solidFill>
                      <a:srgbClr val="000000"/>
                    </a:solidFill>
                    <a:latin typeface="Calibri" pitchFamily="34" charset="0"/>
                  </a:rPr>
                  <a:t>Not Chronically Absent</a:t>
                </a:r>
                <a:endParaRPr lang="en-US" b="1" dirty="0">
                  <a:solidFill>
                    <a:srgbClr val="000000"/>
                  </a:solidFill>
                  <a:latin typeface="Calibri" pitchFamily="34" charset="0"/>
                </a:endParaRPr>
              </a:p>
            </p:txBody>
          </p:sp>
          <p:sp>
            <p:nvSpPr>
              <p:cNvPr id="12" name="TextBox 11"/>
              <p:cNvSpPr txBox="1"/>
              <p:nvPr/>
            </p:nvSpPr>
            <p:spPr>
              <a:xfrm>
                <a:off x="5105398" y="5786770"/>
                <a:ext cx="2141221" cy="369332"/>
              </a:xfrm>
              <a:prstGeom prst="rect">
                <a:avLst/>
              </a:prstGeom>
              <a:noFill/>
            </p:spPr>
            <p:txBody>
              <a:bodyPr wrap="square" rtlCol="0">
                <a:spAutoFit/>
              </a:bodyPr>
              <a:lstStyle/>
              <a:p>
                <a:r>
                  <a:rPr lang="en-US" b="1" dirty="0" smtClean="0">
                    <a:solidFill>
                      <a:srgbClr val="000000"/>
                    </a:solidFill>
                    <a:latin typeface="Calibri" pitchFamily="34" charset="0"/>
                  </a:rPr>
                  <a:t>Chronically Absent</a:t>
                </a:r>
                <a:endParaRPr lang="en-US" b="1" dirty="0">
                  <a:solidFill>
                    <a:srgbClr val="000000"/>
                  </a:solidFill>
                  <a:latin typeface="Calibri" pitchFamily="34" charset="0"/>
                </a:endParaRPr>
              </a:p>
            </p:txBody>
          </p:sp>
        </p:grpSp>
        <p:sp>
          <p:nvSpPr>
            <p:cNvPr id="4" name="Rectangle 3"/>
            <p:cNvSpPr/>
            <p:nvPr/>
          </p:nvSpPr>
          <p:spPr>
            <a:xfrm>
              <a:off x="1595120" y="5816600"/>
              <a:ext cx="229567" cy="18288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093635" y="5816600"/>
              <a:ext cx="229567" cy="18288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p:cNvSpPr txBox="1"/>
          <p:nvPr/>
        </p:nvSpPr>
        <p:spPr>
          <a:xfrm>
            <a:off x="2336800" y="64365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Ehrlich, Gwynne, Pareja, &amp; Allensworth (2013)</a:t>
            </a:r>
            <a:endParaRPr lang="en-US" sz="1600" i="1" dirty="0">
              <a:solidFill>
                <a:schemeClr val="bg1"/>
              </a:solidFill>
              <a:latin typeface="Calibri" panose="020F0502020204030204" pitchFamily="34" charset="0"/>
            </a:endParaRPr>
          </a:p>
        </p:txBody>
      </p:sp>
      <p:pic>
        <p:nvPicPr>
          <p:cNvPr id="5" name="Attendance Slid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1040" y="5724738"/>
            <a:ext cx="609600" cy="609600"/>
          </a:xfrm>
          <a:prstGeom prst="rect">
            <a:avLst/>
          </a:prstGeom>
        </p:spPr>
      </p:pic>
    </p:spTree>
    <p:extLst>
      <p:ext uri="{BB962C8B-B14F-4D97-AF65-F5344CB8AC3E}">
        <p14:creationId xmlns:p14="http://schemas.microsoft.com/office/powerpoint/2010/main" val="1201917324"/>
      </p:ext>
    </p:extLst>
  </p:cSld>
  <p:clrMapOvr>
    <a:masterClrMapping/>
  </p:clrMapOvr>
  <mc:AlternateContent xmlns:mc="http://schemas.openxmlformats.org/markup-compatibility/2006" xmlns:p14="http://schemas.microsoft.com/office/powerpoint/2010/main">
    <mc:Choice Requires="p14">
      <p:transition p14:dur="100" advClick="0" advTm="87000">
        <p:cut/>
      </p:transition>
    </mc:Choice>
    <mc:Fallback xmlns="">
      <p:transition advClick="0" advTm="87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Multiple years </a:t>
            </a:r>
            <a:r>
              <a:rPr lang="en-US" sz="3000" dirty="0"/>
              <a:t>of chronic absenteeism </a:t>
            </a:r>
            <a:r>
              <a:rPr lang="en-US" sz="3000" dirty="0" smtClean="0"/>
              <a:t>put students at risk for needing academic intervention</a:t>
            </a:r>
            <a:endParaRPr lang="en-US" sz="3000" dirty="0"/>
          </a:p>
        </p:txBody>
      </p:sp>
      <p:sp>
        <p:nvSpPr>
          <p:cNvPr id="10" name="Rectangle 9"/>
          <p:cNvSpPr/>
          <p:nvPr/>
        </p:nvSpPr>
        <p:spPr>
          <a:xfrm>
            <a:off x="152400" y="5664123"/>
            <a:ext cx="8778240" cy="769441"/>
          </a:xfrm>
          <a:prstGeom prst="rect">
            <a:avLst/>
          </a:prstGeom>
        </p:spPr>
        <p:txBody>
          <a:bodyPr wrap="square">
            <a:spAutoFit/>
          </a:bodyPr>
          <a:lstStyle/>
          <a:p>
            <a:pPr marL="171450" indent="-171450">
              <a:buFont typeface="Arial" charset="0"/>
              <a:buChar char="•"/>
            </a:pPr>
            <a:r>
              <a:rPr lang="en-US" sz="1100" i="1" dirty="0" smtClean="0">
                <a:solidFill>
                  <a:srgbClr val="000000"/>
                </a:solidFill>
                <a:latin typeface="Calibri" panose="020F0502020204030204" pitchFamily="34" charset="0"/>
              </a:rPr>
              <a:t>Indicates </a:t>
            </a:r>
            <a:r>
              <a:rPr lang="en-US" sz="1100" i="1" dirty="0">
                <a:solidFill>
                  <a:srgbClr val="000000"/>
                </a:solidFill>
                <a:latin typeface="Calibri" pitchFamily="34" charset="0"/>
              </a:rPr>
              <a:t>that  scores are significantly different from scores of students </a:t>
            </a:r>
            <a:r>
              <a:rPr lang="en-US" sz="1100" i="1" dirty="0" smtClean="0">
                <a:solidFill>
                  <a:srgbClr val="000000"/>
                </a:solidFill>
                <a:latin typeface="Calibri" pitchFamily="34" charset="0"/>
              </a:rPr>
              <a:t>who are never chronically absent, at </a:t>
            </a:r>
            <a:r>
              <a:rPr lang="en-US" sz="1100" i="1" dirty="0">
                <a:solidFill>
                  <a:srgbClr val="000000"/>
                </a:solidFill>
                <a:latin typeface="Calibri" pitchFamily="34" charset="0"/>
              </a:rPr>
              <a:t>p&lt;.05 level; **p&lt;.01; ***p&lt;.</a:t>
            </a:r>
            <a:r>
              <a:rPr lang="en-US" sz="1100" i="1" dirty="0" smtClean="0">
                <a:solidFill>
                  <a:srgbClr val="000000"/>
                </a:solidFill>
                <a:latin typeface="Calibri" pitchFamily="34" charset="0"/>
              </a:rPr>
              <a:t>001</a:t>
            </a:r>
          </a:p>
          <a:p>
            <a:pPr marL="171450" indent="-171450">
              <a:buFont typeface="Arial" charset="0"/>
              <a:buChar char="•"/>
            </a:pPr>
            <a:r>
              <a:rPr lang="en-US" sz="1100" i="1" baseline="30000" dirty="0">
                <a:solidFill>
                  <a:srgbClr val="000000"/>
                </a:solidFill>
                <a:latin typeface="Calibri" panose="020F0502020204030204" pitchFamily="34" charset="0"/>
              </a:rPr>
              <a:t>+</a:t>
            </a:r>
            <a:r>
              <a:rPr lang="en-US" sz="1100" i="1" dirty="0">
                <a:solidFill>
                  <a:srgbClr val="000000"/>
                </a:solidFill>
                <a:latin typeface="Calibri" panose="020F0502020204030204" pitchFamily="34" charset="0"/>
              </a:rPr>
              <a:t> As outlined in the DIBLES 6th Edition Assessment and Scoring Guide (Good &amp; </a:t>
            </a:r>
            <a:r>
              <a:rPr lang="en-US" sz="1100" i="1" dirty="0" err="1">
                <a:solidFill>
                  <a:srgbClr val="000000"/>
                </a:solidFill>
                <a:latin typeface="Calibri" panose="020F0502020204030204" pitchFamily="34" charset="0"/>
              </a:rPr>
              <a:t>Kaminksi</a:t>
            </a:r>
            <a:r>
              <a:rPr lang="en-US" sz="1100" i="1" dirty="0">
                <a:solidFill>
                  <a:srgbClr val="000000"/>
                </a:solidFill>
                <a:latin typeface="Calibri" panose="020F0502020204030204" pitchFamily="34" charset="0"/>
              </a:rPr>
              <a:t>, 2002). Some risk indicates the need for additional intervention. At risk indicates the need for substantial interventions.</a:t>
            </a:r>
            <a:endParaRPr lang="en-US" sz="1100" baseline="30000" dirty="0">
              <a:solidFill>
                <a:srgbClr val="000000"/>
              </a:solidFill>
              <a:latin typeface="Calibri" panose="020F0502020204030204" pitchFamily="34" charset="0"/>
            </a:endParaRPr>
          </a:p>
          <a:p>
            <a:pPr marL="171450" indent="-171450">
              <a:buFont typeface="Arial" charset="0"/>
              <a:buChar char="•"/>
            </a:pPr>
            <a:endParaRPr lang="en-US" sz="1100" i="1" dirty="0">
              <a:solidFill>
                <a:srgbClr val="000000"/>
              </a:solidFill>
              <a:latin typeface="Calibri"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544464825"/>
              </p:ext>
            </p:extLst>
          </p:nvPr>
        </p:nvGraphicFramePr>
        <p:xfrm>
          <a:off x="560070" y="1209040"/>
          <a:ext cx="7964170" cy="4586903"/>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7"/>
          <p:cNvSpPr txBox="1"/>
          <p:nvPr/>
        </p:nvSpPr>
        <p:spPr>
          <a:xfrm>
            <a:off x="7783026" y="2831930"/>
            <a:ext cx="838200" cy="355260"/>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rgbClr val="000000"/>
                </a:solidFill>
                <a:latin typeface="Calibri" pitchFamily="34" charset="0"/>
              </a:rPr>
              <a:t>At</a:t>
            </a:r>
            <a:r>
              <a:rPr lang="en-US" sz="1600" baseline="0" dirty="0" smtClean="0">
                <a:solidFill>
                  <a:srgbClr val="000000"/>
                </a:solidFill>
                <a:latin typeface="Calibri" pitchFamily="34" charset="0"/>
              </a:rPr>
              <a:t> </a:t>
            </a:r>
            <a:r>
              <a:rPr lang="en-US" sz="1600" dirty="0" smtClean="0">
                <a:solidFill>
                  <a:srgbClr val="000000"/>
                </a:solidFill>
                <a:latin typeface="Calibri" pitchFamily="34" charset="0"/>
              </a:rPr>
              <a:t>risk</a:t>
            </a:r>
            <a:r>
              <a:rPr lang="en-US" sz="1600" baseline="30000" dirty="0" smtClean="0">
                <a:solidFill>
                  <a:srgbClr val="000000"/>
                </a:solidFill>
                <a:latin typeface="Calibri" pitchFamily="34" charset="0"/>
              </a:rPr>
              <a:t>+</a:t>
            </a:r>
            <a:endParaRPr lang="en-US" sz="1600" dirty="0">
              <a:solidFill>
                <a:srgbClr val="000000"/>
              </a:solidFill>
              <a:latin typeface="Calibri" pitchFamily="34" charset="0"/>
            </a:endParaRPr>
          </a:p>
        </p:txBody>
      </p:sp>
      <p:sp>
        <p:nvSpPr>
          <p:cNvPr id="7" name="TextBox 7"/>
          <p:cNvSpPr txBox="1"/>
          <p:nvPr/>
        </p:nvSpPr>
        <p:spPr>
          <a:xfrm>
            <a:off x="7533680" y="1562099"/>
            <a:ext cx="1336892" cy="35521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solidFill>
                  <a:srgbClr val="000000"/>
                </a:solidFill>
                <a:latin typeface="Calibri" pitchFamily="34" charset="0"/>
              </a:rPr>
              <a:t>Some risk</a:t>
            </a:r>
            <a:r>
              <a:rPr lang="en-US" sz="1600" baseline="30000" dirty="0" smtClean="0">
                <a:solidFill>
                  <a:srgbClr val="000000"/>
                </a:solidFill>
                <a:latin typeface="Calibri" pitchFamily="34" charset="0"/>
              </a:rPr>
              <a:t>+</a:t>
            </a:r>
            <a:endParaRPr lang="en-US" sz="1600" dirty="0">
              <a:solidFill>
                <a:srgbClr val="000000"/>
              </a:solidFill>
              <a:latin typeface="Calibri" pitchFamily="34" charset="0"/>
            </a:endParaRPr>
          </a:p>
        </p:txBody>
      </p:sp>
      <p:cxnSp>
        <p:nvCxnSpPr>
          <p:cNvPr id="8" name="Straight Connector 7"/>
          <p:cNvCxnSpPr/>
          <p:nvPr/>
        </p:nvCxnSpPr>
        <p:spPr>
          <a:xfrm flipV="1">
            <a:off x="1476901" y="2285775"/>
            <a:ext cx="6352538" cy="13167"/>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7613644" y="1897575"/>
            <a:ext cx="413366" cy="3881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525316" y="3605957"/>
            <a:ext cx="6255707" cy="15411"/>
          </a:xfrm>
          <a:prstGeom prst="line">
            <a:avLst/>
          </a:prstGeom>
          <a:ln>
            <a:solidFill>
              <a:srgbClr val="96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7533680" y="3225463"/>
            <a:ext cx="413366" cy="3881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36800" y="64365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Ehrlich, Gwynne, Pareja, &amp; Allensworth (2013)</a:t>
            </a:r>
            <a:endParaRPr lang="en-US" sz="1600" i="1" dirty="0">
              <a:solidFill>
                <a:schemeClr val="bg1"/>
              </a:solidFill>
              <a:latin typeface="Calibri" panose="020F0502020204030204" pitchFamily="34" charset="0"/>
            </a:endParaRPr>
          </a:p>
        </p:txBody>
      </p:sp>
      <p:sp>
        <p:nvSpPr>
          <p:cNvPr id="3" name="TextBox 2"/>
          <p:cNvSpPr txBox="1"/>
          <p:nvPr/>
        </p:nvSpPr>
        <p:spPr>
          <a:xfrm>
            <a:off x="1798320" y="1127760"/>
            <a:ext cx="6403806" cy="338554"/>
          </a:xfrm>
          <a:prstGeom prst="rect">
            <a:avLst/>
          </a:prstGeom>
          <a:noFill/>
        </p:spPr>
        <p:txBody>
          <a:bodyPr wrap="square" rtlCol="0">
            <a:spAutoFit/>
          </a:bodyPr>
          <a:lstStyle/>
          <a:p>
            <a:r>
              <a:rPr lang="en-US" sz="1600" b="1" dirty="0">
                <a:solidFill>
                  <a:srgbClr val="000000"/>
                </a:solidFill>
                <a:latin typeface="Calibri" panose="020F0502020204030204" pitchFamily="34" charset="0"/>
              </a:rPr>
              <a:t>Second grade DIBELS scores by cumulative chronic absenteeism, </a:t>
            </a:r>
            <a:r>
              <a:rPr lang="en-US" sz="1600" b="1" dirty="0" smtClean="0">
                <a:solidFill>
                  <a:srgbClr val="000000"/>
                </a:solidFill>
                <a:latin typeface="Calibri" panose="020F0502020204030204" pitchFamily="34" charset="0"/>
              </a:rPr>
              <a:t>2011-12</a:t>
            </a:r>
            <a:endParaRPr lang="en-US" sz="1600" b="1" dirty="0">
              <a:solidFill>
                <a:srgbClr val="000000"/>
              </a:solidFill>
              <a:latin typeface="Calibri" panose="020F0502020204030204" pitchFamily="34" charset="0"/>
            </a:endParaRPr>
          </a:p>
        </p:txBody>
      </p:sp>
      <p:pic>
        <p:nvPicPr>
          <p:cNvPr id="4" name="Attendance Slid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9460" y="5664123"/>
            <a:ext cx="609600" cy="609600"/>
          </a:xfrm>
          <a:prstGeom prst="rect">
            <a:avLst/>
          </a:prstGeom>
        </p:spPr>
      </p:pic>
    </p:spTree>
    <p:extLst>
      <p:ext uri="{BB962C8B-B14F-4D97-AF65-F5344CB8AC3E}">
        <p14:creationId xmlns:p14="http://schemas.microsoft.com/office/powerpoint/2010/main" val="1575797573"/>
      </p:ext>
    </p:extLst>
  </p:cSld>
  <p:clrMapOvr>
    <a:masterClrMapping/>
  </p:clrMapOvr>
  <mc:AlternateContent xmlns:mc="http://schemas.openxmlformats.org/markup-compatibility/2006" xmlns:p14="http://schemas.microsoft.com/office/powerpoint/2010/main">
    <mc:Choice Requires="p14">
      <p:transition p14:dur="100" advClick="0" advTm="84000">
        <p:cut/>
      </p:transition>
    </mc:Choice>
    <mc:Fallback xmlns="">
      <p:transition advClick="0" advTm="8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81" fill="hold"/>
                                        <p:tgtEl>
                                          <p:spTgt spid="4"/>
                                        </p:tgtEl>
                                      </p:cBhvr>
                                    </p:cmd>
                                  </p:childTnLst>
                                </p:cTn>
                              </p:par>
                              <p:par>
                                <p:cTn id="7" presetID="1" presetClass="entr" presetSubtype="0" fill="hold" grpId="0" nodeType="withEffect">
                                  <p:stCondLst>
                                    <p:cond delay="60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600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6000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600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600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783162089"/>
              </p:ext>
            </p:extLst>
          </p:nvPr>
        </p:nvGraphicFramePr>
        <p:xfrm>
          <a:off x="569343" y="1117600"/>
          <a:ext cx="8367623" cy="5017123"/>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390248" y="132080"/>
            <a:ext cx="8412162" cy="1150620"/>
          </a:xfrm>
        </p:spPr>
        <p:txBody>
          <a:bodyPr/>
          <a:lstStyle/>
          <a:p>
            <a:r>
              <a:rPr lang="en-US" dirty="0" smtClean="0"/>
              <a:t>Chronically absent </a:t>
            </a:r>
            <a:r>
              <a:rPr lang="en-US" dirty="0" smtClean="0">
                <a:solidFill>
                  <a:srgbClr val="C00000"/>
                </a:solidFill>
              </a:rPr>
              <a:t>middle grade </a:t>
            </a:r>
            <a:r>
              <a:rPr lang="en-US" dirty="0" smtClean="0"/>
              <a:t>students are very likely to be off-track for graduation in high school</a:t>
            </a:r>
            <a:endParaRPr lang="en-US" dirty="0"/>
          </a:p>
        </p:txBody>
      </p:sp>
      <p:sp>
        <p:nvSpPr>
          <p:cNvPr id="5" name="Rectangle 4"/>
          <p:cNvSpPr/>
          <p:nvPr/>
        </p:nvSpPr>
        <p:spPr>
          <a:xfrm>
            <a:off x="1565001" y="1803304"/>
            <a:ext cx="2558425" cy="362182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4463" y="5551815"/>
            <a:ext cx="2129742" cy="369332"/>
          </a:xfrm>
          <a:prstGeom prst="rect">
            <a:avLst/>
          </a:prstGeom>
          <a:noFill/>
        </p:spPr>
        <p:txBody>
          <a:bodyPr wrap="square" rtlCol="0">
            <a:spAutoFit/>
          </a:bodyPr>
          <a:lstStyle/>
          <a:p>
            <a:r>
              <a:rPr lang="en-US" b="1" dirty="0" smtClean="0">
                <a:solidFill>
                  <a:srgbClr val="C00000"/>
                </a:solidFill>
                <a:latin typeface="Calibri" pitchFamily="34" charset="0"/>
              </a:rPr>
              <a:t>Chronically absent</a:t>
            </a:r>
            <a:endParaRPr lang="en-US" b="1" dirty="0">
              <a:solidFill>
                <a:srgbClr val="C00000"/>
              </a:solidFill>
              <a:latin typeface="Calibri" pitchFamily="34" charset="0"/>
            </a:endParaRPr>
          </a:p>
        </p:txBody>
      </p:sp>
      <p:cxnSp>
        <p:nvCxnSpPr>
          <p:cNvPr id="13" name="Straight Arrow Connector 12"/>
          <p:cNvCxnSpPr>
            <a:stCxn id="11" idx="0"/>
          </p:cNvCxnSpPr>
          <p:nvPr/>
        </p:nvCxnSpPr>
        <p:spPr>
          <a:xfrm flipV="1">
            <a:off x="1339334" y="5374327"/>
            <a:ext cx="225666" cy="177488"/>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336800" y="6461937"/>
            <a:ext cx="4965700" cy="307777"/>
          </a:xfrm>
          <a:prstGeom prst="rect">
            <a:avLst/>
          </a:prstGeom>
          <a:noFill/>
          <a:ln>
            <a:solidFill>
              <a:schemeClr val="bg1"/>
            </a:solidFill>
          </a:ln>
        </p:spPr>
        <p:txBody>
          <a:bodyPr wrap="square" rtlCol="0">
            <a:spAutoFit/>
          </a:bodyPr>
          <a:lstStyle/>
          <a:p>
            <a:pPr algn="ctr"/>
            <a:r>
              <a:rPr lang="en-US" sz="1400" i="1" dirty="0" smtClean="0">
                <a:solidFill>
                  <a:schemeClr val="bg1"/>
                </a:solidFill>
                <a:latin typeface="Calibri" panose="020F0502020204030204" pitchFamily="34" charset="0"/>
              </a:rPr>
              <a:t>Source: Allensworth, Gwynne, </a:t>
            </a:r>
            <a:r>
              <a:rPr lang="en-US" sz="1400" i="1" dirty="0">
                <a:solidFill>
                  <a:schemeClr val="bg1"/>
                </a:solidFill>
                <a:latin typeface="Calibri" panose="020F0502020204030204" pitchFamily="34" charset="0"/>
              </a:rPr>
              <a:t> Moore, &amp; de la </a:t>
            </a:r>
            <a:r>
              <a:rPr lang="en-US" sz="1400" i="1" dirty="0" smtClean="0">
                <a:solidFill>
                  <a:schemeClr val="bg1"/>
                </a:solidFill>
                <a:latin typeface="Calibri" panose="020F0502020204030204" pitchFamily="34" charset="0"/>
              </a:rPr>
              <a:t>Torre (forthcoming)</a:t>
            </a:r>
            <a:endParaRPr lang="en-US" sz="1400" i="1" dirty="0">
              <a:solidFill>
                <a:schemeClr val="bg1"/>
              </a:solidFill>
              <a:latin typeface="Calibri" panose="020F0502020204030204" pitchFamily="34" charset="0"/>
            </a:endParaRPr>
          </a:p>
        </p:txBody>
      </p:sp>
      <p:pic>
        <p:nvPicPr>
          <p:cNvPr id="3" name="Attendance Slide12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7366" y="5551815"/>
            <a:ext cx="609600" cy="609600"/>
          </a:xfrm>
          <a:prstGeom prst="rect">
            <a:avLst/>
          </a:prstGeom>
        </p:spPr>
      </p:pic>
    </p:spTree>
    <p:extLst>
      <p:ext uri="{BB962C8B-B14F-4D97-AF65-F5344CB8AC3E}">
        <p14:creationId xmlns:p14="http://schemas.microsoft.com/office/powerpoint/2010/main" val="3821293957"/>
      </p:ext>
    </p:extLst>
  </p:cSld>
  <p:clrMapOvr>
    <a:masterClrMapping/>
  </p:clrMapOvr>
  <mc:AlternateContent xmlns:mc="http://schemas.openxmlformats.org/markup-compatibility/2006" xmlns:p14="http://schemas.microsoft.com/office/powerpoint/2010/main">
    <mc:Choice Requires="p14">
      <p:transition p14:dur="100" advClick="0" advTm="58000">
        <p:cut/>
      </p:transition>
    </mc:Choice>
    <mc:Fallback xmlns="">
      <p:transition advClick="0" advTm="58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41" fill="hold"/>
                                        <p:tgtEl>
                                          <p:spTgt spid="3"/>
                                        </p:tgtEl>
                                      </p:cBhvr>
                                    </p:cmd>
                                  </p:childTnLst>
                                </p:cTn>
                              </p:par>
                              <p:par>
                                <p:cTn id="7" presetID="10" presetClass="entr" presetSubtype="0" fill="hold" grpId="0" nodeType="withEffect">
                                  <p:stCondLst>
                                    <p:cond delay="15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15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15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5"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In middle </a:t>
            </a:r>
            <a:r>
              <a:rPr lang="en-US" dirty="0" smtClean="0">
                <a:solidFill>
                  <a:srgbClr val="C00000"/>
                </a:solidFill>
              </a:rPr>
              <a:t>grades</a:t>
            </a:r>
            <a:r>
              <a:rPr lang="en-US" sz="2800" dirty="0" smtClean="0">
                <a:solidFill>
                  <a:schemeClr val="accent2">
                    <a:lumMod val="75000"/>
                  </a:schemeClr>
                </a:solidFill>
              </a:rPr>
              <a:t/>
            </a:r>
            <a:br>
              <a:rPr lang="en-US" sz="2800" dirty="0" smtClean="0">
                <a:solidFill>
                  <a:schemeClr val="accent2">
                    <a:lumMod val="75000"/>
                  </a:schemeClr>
                </a:solidFill>
              </a:rPr>
            </a:br>
            <a:r>
              <a:rPr lang="en-US" dirty="0" smtClean="0"/>
              <a:t>Improving attendance is associated with much better high school outcomes</a:t>
            </a:r>
            <a:endParaRPr lang="en-US" dirty="0"/>
          </a:p>
        </p:txBody>
      </p:sp>
      <p:sp>
        <p:nvSpPr>
          <p:cNvPr id="3" name="Text Placeholder 2"/>
          <p:cNvSpPr>
            <a:spLocks noGrp="1"/>
          </p:cNvSpPr>
          <p:nvPr>
            <p:ph type="body" sz="quarter" idx="4294967295"/>
          </p:nvPr>
        </p:nvSpPr>
        <p:spPr>
          <a:xfrm>
            <a:off x="2655794" y="2811181"/>
            <a:ext cx="3154363" cy="2694939"/>
          </a:xfrm>
          <a:prstGeom prst="rect">
            <a:avLst/>
          </a:prstGeom>
        </p:spPr>
        <p:txBody>
          <a:bodyPr/>
          <a:lstStyle/>
          <a:p>
            <a:pPr marL="0" indent="0" algn="ctr">
              <a:spcBef>
                <a:spcPts val="0"/>
              </a:spcBef>
              <a:buNone/>
            </a:pPr>
            <a:r>
              <a:rPr lang="en-US" sz="2000" dirty="0" smtClean="0">
                <a:solidFill>
                  <a:srgbClr val="C00000"/>
                </a:solidFill>
                <a:latin typeface="Calibri" panose="020F0502020204030204" pitchFamily="34" charset="0"/>
              </a:rPr>
              <a:t>Those with </a:t>
            </a:r>
            <a:r>
              <a:rPr lang="en-US" sz="2000" b="1" dirty="0" smtClean="0">
                <a:solidFill>
                  <a:srgbClr val="C00000"/>
                </a:solidFill>
                <a:latin typeface="Calibri" panose="020F0502020204030204" pitchFamily="34" charset="0"/>
              </a:rPr>
              <a:t>improved attendance </a:t>
            </a:r>
            <a:r>
              <a:rPr lang="en-US" sz="2000" dirty="0" smtClean="0">
                <a:solidFill>
                  <a:srgbClr val="C00000"/>
                </a:solidFill>
                <a:latin typeface="Calibri" panose="020F0502020204030204" pitchFamily="34" charset="0"/>
              </a:rPr>
              <a:t>by 8</a:t>
            </a:r>
            <a:r>
              <a:rPr lang="en-US" sz="2000" baseline="30000" dirty="0" smtClean="0">
                <a:solidFill>
                  <a:srgbClr val="C00000"/>
                </a:solidFill>
                <a:latin typeface="Calibri" panose="020F0502020204030204" pitchFamily="34" charset="0"/>
              </a:rPr>
              <a:t>th</a:t>
            </a:r>
            <a:r>
              <a:rPr lang="en-US" sz="2000" dirty="0" smtClean="0">
                <a:solidFill>
                  <a:srgbClr val="C00000"/>
                </a:solidFill>
                <a:latin typeface="Calibri" panose="020F0502020204030204" pitchFamily="34" charset="0"/>
              </a:rPr>
              <a:t> grade</a:t>
            </a:r>
            <a:r>
              <a:rPr lang="en-US" sz="2000" b="1" dirty="0" smtClean="0">
                <a:solidFill>
                  <a:srgbClr val="C00000"/>
                </a:solidFill>
                <a:latin typeface="Calibri" panose="020F0502020204030204" pitchFamily="34" charset="0"/>
              </a:rPr>
              <a:t> </a:t>
            </a:r>
          </a:p>
          <a:p>
            <a:pPr marL="0" indent="0" algn="ctr">
              <a:buNone/>
            </a:pPr>
            <a:r>
              <a:rPr lang="en-US" sz="2000" i="1" dirty="0" smtClean="0">
                <a:solidFill>
                  <a:srgbClr val="C00000"/>
                </a:solidFill>
                <a:latin typeface="Calibri" panose="020F0502020204030204" pitchFamily="34" charset="0"/>
              </a:rPr>
              <a:t>97% </a:t>
            </a:r>
            <a:r>
              <a:rPr lang="en-US" sz="2000" i="1" dirty="0" smtClean="0">
                <a:solidFill>
                  <a:srgbClr val="C00000"/>
                </a:solidFill>
                <a:latin typeface="Calibri" panose="020F0502020204030204" pitchFamily="34" charset="0"/>
                <a:sym typeface="Wingdings"/>
              </a:rPr>
              <a:t></a:t>
            </a:r>
            <a:r>
              <a:rPr lang="en-US" sz="2000" i="1" dirty="0" smtClean="0">
                <a:solidFill>
                  <a:srgbClr val="C00000"/>
                </a:solidFill>
                <a:latin typeface="Calibri" panose="020F0502020204030204" pitchFamily="34" charset="0"/>
              </a:rPr>
              <a:t> 99% attendance</a:t>
            </a:r>
          </a:p>
          <a:p>
            <a:pPr marL="363474" lvl="1" indent="0">
              <a:spcBef>
                <a:spcPts val="1200"/>
              </a:spcBef>
              <a:buNone/>
            </a:pPr>
            <a:r>
              <a:rPr lang="en-US" sz="2000" dirty="0" smtClean="0">
                <a:solidFill>
                  <a:srgbClr val="000000"/>
                </a:solidFill>
                <a:latin typeface="Calibri" panose="020F0502020204030204" pitchFamily="34" charset="0"/>
              </a:rPr>
              <a:t>        93% on-track</a:t>
            </a:r>
          </a:p>
          <a:p>
            <a:pPr marL="363474" lvl="1" indent="0">
              <a:spcBef>
                <a:spcPts val="1200"/>
              </a:spcBef>
              <a:buNone/>
            </a:pPr>
            <a:r>
              <a:rPr lang="en-US" sz="2000" dirty="0" smtClean="0">
                <a:solidFill>
                  <a:srgbClr val="000000"/>
                </a:solidFill>
                <a:latin typeface="Calibri" panose="020F0502020204030204" pitchFamily="34" charset="0"/>
              </a:rPr>
              <a:t>            2.4 </a:t>
            </a:r>
            <a:r>
              <a:rPr lang="en-US" sz="2000" dirty="0">
                <a:solidFill>
                  <a:srgbClr val="000000"/>
                </a:solidFill>
                <a:latin typeface="Calibri" panose="020F0502020204030204" pitchFamily="34" charset="0"/>
              </a:rPr>
              <a:t>GPA</a:t>
            </a:r>
          </a:p>
          <a:p>
            <a:pPr marL="363474" lvl="1" indent="0">
              <a:spcBef>
                <a:spcPts val="1200"/>
              </a:spcBef>
              <a:buNone/>
            </a:pPr>
            <a:r>
              <a:rPr lang="en-US" sz="2000" dirty="0" smtClean="0">
                <a:solidFill>
                  <a:srgbClr val="000000"/>
                </a:solidFill>
                <a:latin typeface="Calibri" panose="020F0502020204030204" pitchFamily="34" charset="0"/>
              </a:rPr>
              <a:t>            16 PLAN</a:t>
            </a:r>
            <a:endParaRPr lang="en-US" sz="2000" dirty="0">
              <a:solidFill>
                <a:srgbClr val="000000"/>
              </a:solidFill>
              <a:latin typeface="Calibri" panose="020F0502020204030204" pitchFamily="34" charset="0"/>
            </a:endParaRPr>
          </a:p>
          <a:p>
            <a:pPr lvl="1"/>
            <a:endParaRPr lang="en-US" sz="2000" dirty="0" smtClean="0">
              <a:solidFill>
                <a:srgbClr val="000000"/>
              </a:solidFill>
              <a:latin typeface="Calibri" panose="020F0502020204030204" pitchFamily="34" charset="0"/>
            </a:endParaRPr>
          </a:p>
          <a:p>
            <a:pPr lvl="1"/>
            <a:endParaRPr lang="en-US" sz="2000" dirty="0" smtClean="0">
              <a:solidFill>
                <a:srgbClr val="000000"/>
              </a:solidFill>
              <a:latin typeface="Calibri" panose="020F0502020204030204" pitchFamily="34" charset="0"/>
            </a:endParaRPr>
          </a:p>
          <a:p>
            <a:pPr lvl="1"/>
            <a:endParaRPr lang="en-US" sz="2000" dirty="0" smtClean="0">
              <a:solidFill>
                <a:srgbClr val="000000"/>
              </a:solidFill>
              <a:latin typeface="Calibri" panose="020F0502020204030204" pitchFamily="34" charset="0"/>
            </a:endParaRPr>
          </a:p>
          <a:p>
            <a:pPr lvl="1"/>
            <a:endParaRPr lang="en-US" sz="2000" dirty="0">
              <a:solidFill>
                <a:srgbClr val="000000"/>
              </a:solidFill>
              <a:latin typeface="Calibri" panose="020F0502020204030204" pitchFamily="34" charset="0"/>
            </a:endParaRPr>
          </a:p>
        </p:txBody>
      </p:sp>
      <p:sp>
        <p:nvSpPr>
          <p:cNvPr id="4" name="Text Placeholder 2"/>
          <p:cNvSpPr txBox="1">
            <a:spLocks/>
          </p:cNvSpPr>
          <p:nvPr/>
        </p:nvSpPr>
        <p:spPr>
          <a:xfrm>
            <a:off x="5594275" y="2852485"/>
            <a:ext cx="2967752" cy="2611801"/>
          </a:xfrm>
          <a:prstGeom prst="rect">
            <a:avLst/>
          </a:prstGeom>
        </p:spPr>
        <p:txBody>
          <a:bodyPr vert="horz" lIns="0" tIns="0" rIns="0" bIns="0"/>
          <a:lstStyle>
            <a:lvl1pPr marL="342900" indent="-342900" algn="l" defTabSz="457200" rtl="0" eaLnBrk="1" latinLnBrk="0" hangingPunct="1">
              <a:spcBef>
                <a:spcPct val="20000"/>
              </a:spcBef>
              <a:buFont typeface="Wingdings" charset="2"/>
              <a:buChar char="§"/>
              <a:defRPr sz="2800" kern="1200" baseline="0">
                <a:solidFill>
                  <a:schemeClr val="tx1">
                    <a:lumMod val="50000"/>
                  </a:schemeClr>
                </a:solidFill>
                <a:latin typeface="Calibri" pitchFamily="34" charset="0"/>
                <a:ea typeface="+mn-ea"/>
                <a:cs typeface="Calibri" pitchFamily="34" charset="0"/>
              </a:defRPr>
            </a:lvl1pPr>
            <a:lvl2pPr marL="649224" indent="-285750" algn="l" defTabSz="457200" rtl="0" eaLnBrk="1" latinLnBrk="0" hangingPunct="1">
              <a:spcBef>
                <a:spcPct val="20000"/>
              </a:spcBef>
              <a:buFont typeface="Lucida Grande"/>
              <a:buChar char="-"/>
              <a:defRPr sz="2600" kern="1200" baseline="0">
                <a:solidFill>
                  <a:schemeClr val="tx1">
                    <a:lumMod val="50000"/>
                  </a:schemeClr>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000" dirty="0" smtClean="0">
                <a:solidFill>
                  <a:srgbClr val="C00000"/>
                </a:solidFill>
              </a:rPr>
              <a:t>Those with </a:t>
            </a:r>
            <a:r>
              <a:rPr lang="en-US" sz="2000" b="1" dirty="0" smtClean="0">
                <a:solidFill>
                  <a:srgbClr val="C00000"/>
                </a:solidFill>
              </a:rPr>
              <a:t>declining attendance </a:t>
            </a:r>
            <a:r>
              <a:rPr lang="en-US" sz="2000" dirty="0" smtClean="0">
                <a:solidFill>
                  <a:srgbClr val="C00000"/>
                </a:solidFill>
              </a:rPr>
              <a:t>by 8</a:t>
            </a:r>
            <a:r>
              <a:rPr lang="en-US" sz="2000" baseline="30000" dirty="0" smtClean="0">
                <a:solidFill>
                  <a:srgbClr val="C00000"/>
                </a:solidFill>
              </a:rPr>
              <a:t>th</a:t>
            </a:r>
            <a:r>
              <a:rPr lang="en-US" sz="2000" dirty="0" smtClean="0">
                <a:solidFill>
                  <a:srgbClr val="C00000"/>
                </a:solidFill>
              </a:rPr>
              <a:t> grade </a:t>
            </a:r>
          </a:p>
          <a:p>
            <a:pPr marL="0" indent="0" algn="ctr">
              <a:buNone/>
            </a:pPr>
            <a:r>
              <a:rPr lang="en-US" sz="2000" i="1" dirty="0">
                <a:solidFill>
                  <a:srgbClr val="C00000"/>
                </a:solidFill>
              </a:rPr>
              <a:t>97% </a:t>
            </a:r>
            <a:r>
              <a:rPr lang="en-US" sz="2000" i="1" dirty="0">
                <a:solidFill>
                  <a:srgbClr val="C00000"/>
                </a:solidFill>
                <a:sym typeface="Wingdings"/>
              </a:rPr>
              <a:t></a:t>
            </a:r>
            <a:r>
              <a:rPr lang="en-US" sz="2000" i="1" dirty="0">
                <a:solidFill>
                  <a:srgbClr val="C00000"/>
                </a:solidFill>
              </a:rPr>
              <a:t> </a:t>
            </a:r>
            <a:r>
              <a:rPr lang="en-US" sz="2000" i="1" dirty="0" smtClean="0">
                <a:solidFill>
                  <a:srgbClr val="C00000"/>
                </a:solidFill>
              </a:rPr>
              <a:t>93% attendance</a:t>
            </a:r>
          </a:p>
          <a:p>
            <a:pPr marL="363474" lvl="1" indent="0">
              <a:spcBef>
                <a:spcPts val="1200"/>
              </a:spcBef>
              <a:buNone/>
            </a:pPr>
            <a:r>
              <a:rPr lang="en-US" sz="2000" dirty="0" smtClean="0">
                <a:solidFill>
                  <a:srgbClr val="000000"/>
                </a:solidFill>
              </a:rPr>
              <a:t>        66</a:t>
            </a:r>
            <a:r>
              <a:rPr lang="en-US" sz="2000" dirty="0">
                <a:solidFill>
                  <a:srgbClr val="000000"/>
                </a:solidFill>
              </a:rPr>
              <a:t>% on-track</a:t>
            </a:r>
          </a:p>
          <a:p>
            <a:pPr marL="363474" lvl="1" indent="0">
              <a:spcBef>
                <a:spcPts val="1200"/>
              </a:spcBef>
              <a:buNone/>
            </a:pPr>
            <a:r>
              <a:rPr lang="en-US" sz="2000" dirty="0" smtClean="0">
                <a:solidFill>
                  <a:srgbClr val="000000"/>
                </a:solidFill>
              </a:rPr>
              <a:t>           2.1 </a:t>
            </a:r>
            <a:r>
              <a:rPr lang="en-US" sz="2000" dirty="0">
                <a:solidFill>
                  <a:srgbClr val="000000"/>
                </a:solidFill>
              </a:rPr>
              <a:t>GPA</a:t>
            </a:r>
          </a:p>
          <a:p>
            <a:pPr marL="363474" lvl="1" indent="0">
              <a:spcBef>
                <a:spcPts val="1200"/>
              </a:spcBef>
              <a:buNone/>
            </a:pPr>
            <a:r>
              <a:rPr lang="en-US" sz="2000" dirty="0" smtClean="0">
                <a:solidFill>
                  <a:srgbClr val="000000"/>
                </a:solidFill>
              </a:rPr>
              <a:t>           15 PLAN</a:t>
            </a:r>
            <a:endParaRPr lang="en-US" sz="2000" dirty="0">
              <a:solidFill>
                <a:srgbClr val="000000"/>
              </a:solidFill>
            </a:endParaRPr>
          </a:p>
          <a:p>
            <a:pPr lvl="1"/>
            <a:endParaRPr lang="en-US" sz="2000" dirty="0" smtClean="0">
              <a:solidFill>
                <a:srgbClr val="000000"/>
              </a:solidFill>
            </a:endParaRPr>
          </a:p>
          <a:p>
            <a:pPr lvl="1"/>
            <a:endParaRPr lang="en-US" sz="2000" dirty="0" smtClean="0">
              <a:solidFill>
                <a:srgbClr val="000000"/>
              </a:solidFill>
            </a:endParaRPr>
          </a:p>
          <a:p>
            <a:pPr lvl="1"/>
            <a:endParaRPr lang="en-US" sz="2000" dirty="0" smtClean="0">
              <a:solidFill>
                <a:srgbClr val="000000"/>
              </a:solidFill>
            </a:endParaRPr>
          </a:p>
          <a:p>
            <a:pPr lvl="1"/>
            <a:endParaRPr lang="en-US" sz="2000" dirty="0">
              <a:solidFill>
                <a:srgbClr val="000000"/>
              </a:solidFill>
            </a:endParaRPr>
          </a:p>
        </p:txBody>
      </p:sp>
      <p:sp>
        <p:nvSpPr>
          <p:cNvPr id="5" name="TextBox 4"/>
          <p:cNvSpPr txBox="1"/>
          <p:nvPr/>
        </p:nvSpPr>
        <p:spPr>
          <a:xfrm>
            <a:off x="319221" y="1781363"/>
            <a:ext cx="8398060" cy="830997"/>
          </a:xfrm>
          <a:prstGeom prst="rect">
            <a:avLst/>
          </a:prstGeom>
          <a:noFill/>
        </p:spPr>
        <p:txBody>
          <a:bodyPr wrap="square" rtlCol="0">
            <a:spAutoFit/>
          </a:bodyPr>
          <a:lstStyle/>
          <a:p>
            <a:pPr algn="ctr"/>
            <a:r>
              <a:rPr lang="en-US" sz="2400" dirty="0">
                <a:solidFill>
                  <a:srgbClr val="000000"/>
                </a:solidFill>
                <a:latin typeface="Calibri" panose="020F0502020204030204" pitchFamily="34" charset="0"/>
              </a:rPr>
              <a:t>High school outcomes </a:t>
            </a:r>
            <a:r>
              <a:rPr lang="en-US" sz="2400" dirty="0" smtClean="0">
                <a:solidFill>
                  <a:srgbClr val="000000"/>
                </a:solidFill>
                <a:latin typeface="Calibri" panose="020F0502020204030204" pitchFamily="34" charset="0"/>
              </a:rPr>
              <a:t>of </a:t>
            </a:r>
            <a:r>
              <a:rPr lang="en-US" sz="2400" dirty="0">
                <a:solidFill>
                  <a:srgbClr val="000000"/>
                </a:solidFill>
                <a:latin typeface="Calibri" panose="020F0502020204030204" pitchFamily="34" charset="0"/>
              </a:rPr>
              <a:t>students with </a:t>
            </a:r>
            <a:r>
              <a:rPr lang="en-US" sz="2400" dirty="0" smtClean="0">
                <a:solidFill>
                  <a:srgbClr val="000000"/>
                </a:solidFill>
                <a:latin typeface="Calibri" panose="020F0502020204030204" pitchFamily="34" charset="0"/>
              </a:rPr>
              <a:t>the </a:t>
            </a:r>
            <a:r>
              <a:rPr lang="en-US" sz="2400" dirty="0" smtClean="0">
                <a:solidFill>
                  <a:srgbClr val="C00000"/>
                </a:solidFill>
                <a:latin typeface="Calibri" panose="020F0502020204030204" pitchFamily="34" charset="0"/>
              </a:rPr>
              <a:t>same </a:t>
            </a:r>
            <a:r>
              <a:rPr lang="en-US" sz="2400" dirty="0" smtClean="0">
                <a:solidFill>
                  <a:srgbClr val="000000"/>
                </a:solidFill>
                <a:latin typeface="Calibri" panose="020F0502020204030204" pitchFamily="34" charset="0"/>
              </a:rPr>
              <a:t>attendance (97%) and test scores in </a:t>
            </a:r>
            <a:r>
              <a:rPr lang="en-US" sz="2400" dirty="0" smtClean="0">
                <a:solidFill>
                  <a:srgbClr val="C00000"/>
                </a:solidFill>
                <a:latin typeface="Calibri" panose="020F0502020204030204" pitchFamily="34" charset="0"/>
              </a:rPr>
              <a:t>5</a:t>
            </a:r>
            <a:r>
              <a:rPr lang="en-US" sz="2400" baseline="30000" dirty="0" smtClean="0">
                <a:solidFill>
                  <a:srgbClr val="C00000"/>
                </a:solidFill>
                <a:latin typeface="Calibri" panose="020F0502020204030204" pitchFamily="34" charset="0"/>
              </a:rPr>
              <a:t>th</a:t>
            </a:r>
            <a:r>
              <a:rPr lang="en-US" sz="2400" dirty="0" smtClean="0">
                <a:solidFill>
                  <a:srgbClr val="9E0808"/>
                </a:solidFill>
                <a:latin typeface="Calibri" panose="020F0502020204030204" pitchFamily="34" charset="0"/>
              </a:rPr>
              <a:t> </a:t>
            </a:r>
            <a:r>
              <a:rPr lang="en-US" sz="2400" dirty="0" smtClean="0">
                <a:solidFill>
                  <a:srgbClr val="000000"/>
                </a:solidFill>
                <a:latin typeface="Calibri" panose="020F0502020204030204" pitchFamily="34" charset="0"/>
              </a:rPr>
              <a:t>grade</a:t>
            </a:r>
            <a:endParaRPr lang="en-US" sz="2400" dirty="0">
              <a:solidFill>
                <a:srgbClr val="000000"/>
              </a:solidFill>
              <a:latin typeface="Calibri" panose="020F0502020204030204" pitchFamily="34" charset="0"/>
            </a:endParaRPr>
          </a:p>
        </p:txBody>
      </p:sp>
      <p:sp>
        <p:nvSpPr>
          <p:cNvPr id="7" name="Text Placeholder 2"/>
          <p:cNvSpPr txBox="1">
            <a:spLocks/>
          </p:cNvSpPr>
          <p:nvPr/>
        </p:nvSpPr>
        <p:spPr>
          <a:xfrm>
            <a:off x="390248" y="3976143"/>
            <a:ext cx="2402541" cy="1803697"/>
          </a:xfrm>
          <a:prstGeom prst="rect">
            <a:avLst/>
          </a:prstGeom>
        </p:spPr>
        <p:txBody>
          <a:bodyPr vert="horz" lIns="0" tIns="0" rIns="0" bIns="0"/>
          <a:lstStyle>
            <a:lvl1pPr marL="342900" indent="-342900" algn="l" defTabSz="457200" rtl="0" eaLnBrk="1" latinLnBrk="0" hangingPunct="1">
              <a:spcBef>
                <a:spcPct val="20000"/>
              </a:spcBef>
              <a:buFont typeface="Wingdings" charset="2"/>
              <a:buChar char="§"/>
              <a:defRPr sz="2800" kern="1200" baseline="0">
                <a:solidFill>
                  <a:schemeClr val="tx1">
                    <a:lumMod val="50000"/>
                  </a:schemeClr>
                </a:solidFill>
                <a:latin typeface="Calibri" pitchFamily="34" charset="0"/>
                <a:ea typeface="+mn-ea"/>
                <a:cs typeface="Calibri" pitchFamily="34" charset="0"/>
              </a:defRPr>
            </a:lvl1pPr>
            <a:lvl2pPr marL="649224" indent="-285750" algn="l" defTabSz="457200" rtl="0" eaLnBrk="1" latinLnBrk="0" hangingPunct="1">
              <a:spcBef>
                <a:spcPct val="20000"/>
              </a:spcBef>
              <a:buFont typeface="Lucida Grande"/>
              <a:buChar char="-"/>
              <a:defRPr sz="2600" kern="1200" baseline="0">
                <a:solidFill>
                  <a:schemeClr val="tx1">
                    <a:lumMod val="50000"/>
                  </a:schemeClr>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3474" lvl="1" indent="0">
              <a:spcBef>
                <a:spcPts val="1300"/>
              </a:spcBef>
              <a:buNone/>
            </a:pPr>
            <a:r>
              <a:rPr lang="en-US" sz="2000" dirty="0" smtClean="0">
                <a:solidFill>
                  <a:srgbClr val="000000"/>
                </a:solidFill>
              </a:rPr>
              <a:t>On-track rates</a:t>
            </a:r>
          </a:p>
          <a:p>
            <a:pPr marL="363474" lvl="1" indent="0">
              <a:spcBef>
                <a:spcPts val="1200"/>
              </a:spcBef>
              <a:buNone/>
            </a:pPr>
            <a:r>
              <a:rPr lang="en-US" sz="2000" dirty="0" smtClean="0">
                <a:solidFill>
                  <a:srgbClr val="000000"/>
                </a:solidFill>
              </a:rPr>
              <a:t>Ninth grade GPA</a:t>
            </a:r>
          </a:p>
          <a:p>
            <a:pPr marL="363474" lvl="1" indent="0">
              <a:spcBef>
                <a:spcPts val="1200"/>
              </a:spcBef>
              <a:buNone/>
            </a:pPr>
            <a:r>
              <a:rPr lang="en-US" sz="2000" dirty="0" smtClean="0">
                <a:solidFill>
                  <a:srgbClr val="000000"/>
                </a:solidFill>
              </a:rPr>
              <a:t>10</a:t>
            </a:r>
            <a:r>
              <a:rPr lang="en-US" sz="2000" baseline="30000" dirty="0" smtClean="0">
                <a:solidFill>
                  <a:srgbClr val="000000"/>
                </a:solidFill>
              </a:rPr>
              <a:t>th</a:t>
            </a:r>
            <a:r>
              <a:rPr lang="en-US" sz="2000" dirty="0" smtClean="0">
                <a:solidFill>
                  <a:srgbClr val="000000"/>
                </a:solidFill>
              </a:rPr>
              <a:t> grade PLAN composite score</a:t>
            </a:r>
          </a:p>
          <a:p>
            <a:pPr lvl="1"/>
            <a:endParaRPr lang="en-US" sz="2000" dirty="0" smtClean="0">
              <a:solidFill>
                <a:srgbClr val="000000"/>
              </a:solidFill>
            </a:endParaRPr>
          </a:p>
          <a:p>
            <a:pPr lvl="1"/>
            <a:endParaRPr lang="en-US" sz="2000" dirty="0" smtClean="0">
              <a:solidFill>
                <a:srgbClr val="000000"/>
              </a:solidFill>
            </a:endParaRPr>
          </a:p>
          <a:p>
            <a:pPr lvl="1"/>
            <a:endParaRPr lang="en-US" sz="2000" dirty="0" smtClean="0">
              <a:solidFill>
                <a:srgbClr val="000000"/>
              </a:solidFill>
            </a:endParaRPr>
          </a:p>
          <a:p>
            <a:pPr lvl="1"/>
            <a:endParaRPr lang="en-US" sz="2000" dirty="0">
              <a:solidFill>
                <a:srgbClr val="000000"/>
              </a:solidFill>
            </a:endParaRPr>
          </a:p>
        </p:txBody>
      </p:sp>
      <p:sp>
        <p:nvSpPr>
          <p:cNvPr id="9" name="TextBox 8"/>
          <p:cNvSpPr txBox="1"/>
          <p:nvPr/>
        </p:nvSpPr>
        <p:spPr>
          <a:xfrm>
            <a:off x="2336800" y="6461937"/>
            <a:ext cx="4965700" cy="307777"/>
          </a:xfrm>
          <a:prstGeom prst="rect">
            <a:avLst/>
          </a:prstGeom>
          <a:noFill/>
          <a:ln>
            <a:solidFill>
              <a:schemeClr val="bg1"/>
            </a:solidFill>
          </a:ln>
        </p:spPr>
        <p:txBody>
          <a:bodyPr wrap="square" rtlCol="0">
            <a:spAutoFit/>
          </a:bodyPr>
          <a:lstStyle/>
          <a:p>
            <a:pPr algn="ctr"/>
            <a:r>
              <a:rPr lang="en-US" sz="1400" i="1" dirty="0" smtClean="0">
                <a:solidFill>
                  <a:schemeClr val="bg1"/>
                </a:solidFill>
                <a:latin typeface="Calibri" panose="020F0502020204030204" pitchFamily="34" charset="0"/>
              </a:rPr>
              <a:t>Source: Allensworth, Gwynne, </a:t>
            </a:r>
            <a:r>
              <a:rPr lang="en-US" sz="1400" i="1" dirty="0">
                <a:solidFill>
                  <a:schemeClr val="bg1"/>
                </a:solidFill>
                <a:latin typeface="Calibri" panose="020F0502020204030204" pitchFamily="34" charset="0"/>
              </a:rPr>
              <a:t> Moore, &amp; de la </a:t>
            </a:r>
            <a:r>
              <a:rPr lang="en-US" sz="1400" i="1" dirty="0" smtClean="0">
                <a:solidFill>
                  <a:schemeClr val="bg1"/>
                </a:solidFill>
                <a:latin typeface="Calibri" panose="020F0502020204030204" pitchFamily="34" charset="0"/>
              </a:rPr>
              <a:t>Torre (forthcoming)</a:t>
            </a:r>
            <a:endParaRPr lang="en-US" sz="1400" i="1" dirty="0">
              <a:solidFill>
                <a:schemeClr val="bg1"/>
              </a:solidFill>
              <a:latin typeface="Calibri" panose="020F0502020204030204" pitchFamily="34" charset="0"/>
            </a:endParaRPr>
          </a:p>
        </p:txBody>
      </p:sp>
      <p:pic>
        <p:nvPicPr>
          <p:cNvPr id="6" name="Attendance Slid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7681" y="5464286"/>
            <a:ext cx="609600" cy="609600"/>
          </a:xfrm>
          <a:prstGeom prst="rect">
            <a:avLst/>
          </a:prstGeom>
        </p:spPr>
      </p:pic>
    </p:spTree>
    <p:extLst>
      <p:ext uri="{BB962C8B-B14F-4D97-AF65-F5344CB8AC3E}">
        <p14:creationId xmlns:p14="http://schemas.microsoft.com/office/powerpoint/2010/main" val="2268639715"/>
      </p:ext>
    </p:extLst>
  </p:cSld>
  <p:clrMapOvr>
    <a:masterClrMapping/>
  </p:clrMapOvr>
  <mc:AlternateContent xmlns:mc="http://schemas.openxmlformats.org/markup-compatibility/2006" xmlns:p14="http://schemas.microsoft.com/office/powerpoint/2010/main">
    <mc:Choice Requires="p14">
      <p:transition p14:dur="100" advClick="0" advTm="88000">
        <p:cut/>
      </p:transition>
    </mc:Choice>
    <mc:Fallback xmlns="">
      <p:transition advClick="0" advTm="88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70" fill="hold"/>
                                        <p:tgtEl>
                                          <p:spTgt spid="6"/>
                                        </p:tgtEl>
                                      </p:cBhvr>
                                    </p:cmd>
                                  </p:childTnLst>
                                </p:cTn>
                              </p:par>
                              <p:par>
                                <p:cTn id="7" presetID="1" presetClass="entr" presetSubtype="0" fill="hold" grpId="0" nodeType="withEffect">
                                  <p:stCondLst>
                                    <p:cond delay="1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25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25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2500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2500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3800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3800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3800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3800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3800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3800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nodeType="withEffect">
                                  <p:stCondLst>
                                    <p:cond delay="3800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3800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nodeType="withEffect">
                                  <p:stCondLst>
                                    <p:cond delay="3800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In middle </a:t>
            </a:r>
            <a:r>
              <a:rPr lang="en-US" dirty="0" smtClean="0">
                <a:solidFill>
                  <a:srgbClr val="C00000"/>
                </a:solidFill>
              </a:rPr>
              <a:t>grades</a:t>
            </a:r>
            <a:r>
              <a:rPr lang="en-US" sz="2800" dirty="0" smtClean="0">
                <a:solidFill>
                  <a:schemeClr val="accent2">
                    <a:lumMod val="75000"/>
                  </a:schemeClr>
                </a:solidFill>
              </a:rPr>
              <a:t/>
            </a:r>
            <a:br>
              <a:rPr lang="en-US" sz="2800" dirty="0" smtClean="0">
                <a:solidFill>
                  <a:schemeClr val="accent2">
                    <a:lumMod val="75000"/>
                  </a:schemeClr>
                </a:solidFill>
              </a:rPr>
            </a:br>
            <a:r>
              <a:rPr lang="en-US" sz="2800" dirty="0"/>
              <a:t>Test score improvement is associated with less of boost for high school outcomes than improving attendance</a:t>
            </a:r>
          </a:p>
        </p:txBody>
      </p:sp>
      <p:sp>
        <p:nvSpPr>
          <p:cNvPr id="3" name="Text Placeholder 2"/>
          <p:cNvSpPr>
            <a:spLocks noGrp="1"/>
          </p:cNvSpPr>
          <p:nvPr>
            <p:ph type="body" sz="quarter" idx="4294967295"/>
          </p:nvPr>
        </p:nvSpPr>
        <p:spPr>
          <a:xfrm>
            <a:off x="2832845" y="2766358"/>
            <a:ext cx="2950416" cy="2558677"/>
          </a:xfrm>
          <a:prstGeom prst="rect">
            <a:avLst/>
          </a:prstGeom>
        </p:spPr>
        <p:txBody>
          <a:bodyPr/>
          <a:lstStyle/>
          <a:p>
            <a:pPr marL="0" indent="0" algn="ctr">
              <a:spcBef>
                <a:spcPts val="0"/>
              </a:spcBef>
              <a:buNone/>
            </a:pPr>
            <a:r>
              <a:rPr lang="en-US" sz="2000" dirty="0">
                <a:solidFill>
                  <a:srgbClr val="C00000"/>
                </a:solidFill>
                <a:latin typeface="Calibri" panose="020F0502020204030204" pitchFamily="34" charset="0"/>
              </a:rPr>
              <a:t>Those with </a:t>
            </a:r>
            <a:r>
              <a:rPr lang="en-US" sz="2000" b="1" dirty="0">
                <a:solidFill>
                  <a:srgbClr val="C00000"/>
                </a:solidFill>
                <a:latin typeface="Calibri" panose="020F0502020204030204" pitchFamily="34" charset="0"/>
              </a:rPr>
              <a:t>improved </a:t>
            </a:r>
            <a:r>
              <a:rPr lang="en-US" sz="2000" b="1" dirty="0" smtClean="0">
                <a:solidFill>
                  <a:srgbClr val="C00000"/>
                </a:solidFill>
                <a:latin typeface="Calibri" panose="020F0502020204030204" pitchFamily="34" charset="0"/>
              </a:rPr>
              <a:t>attendance </a:t>
            </a:r>
            <a:r>
              <a:rPr lang="en-US" sz="2000" dirty="0">
                <a:solidFill>
                  <a:srgbClr val="C00000"/>
                </a:solidFill>
                <a:latin typeface="Calibri" panose="020F0502020204030204" pitchFamily="34" charset="0"/>
              </a:rPr>
              <a:t>by 8</a:t>
            </a:r>
            <a:r>
              <a:rPr lang="en-US" sz="2000" baseline="30000" dirty="0">
                <a:solidFill>
                  <a:srgbClr val="C00000"/>
                </a:solidFill>
                <a:latin typeface="Calibri" panose="020F0502020204030204" pitchFamily="34" charset="0"/>
              </a:rPr>
              <a:t>th</a:t>
            </a:r>
            <a:r>
              <a:rPr lang="en-US" sz="2000" dirty="0">
                <a:solidFill>
                  <a:srgbClr val="C00000"/>
                </a:solidFill>
                <a:latin typeface="Calibri" panose="020F0502020204030204" pitchFamily="34" charset="0"/>
              </a:rPr>
              <a:t> </a:t>
            </a:r>
            <a:r>
              <a:rPr lang="en-US" sz="2000" dirty="0" smtClean="0">
                <a:solidFill>
                  <a:srgbClr val="C00000"/>
                </a:solidFill>
                <a:latin typeface="Calibri" panose="020F0502020204030204" pitchFamily="34" charset="0"/>
              </a:rPr>
              <a:t>grade </a:t>
            </a:r>
            <a:endParaRPr lang="en-US" sz="2000" dirty="0">
              <a:solidFill>
                <a:srgbClr val="C00000"/>
              </a:solidFill>
              <a:latin typeface="Calibri" panose="020F0502020204030204" pitchFamily="34" charset="0"/>
            </a:endParaRPr>
          </a:p>
          <a:p>
            <a:pPr marL="0" indent="0" algn="ctr">
              <a:spcBef>
                <a:spcPts val="480"/>
              </a:spcBef>
              <a:buNone/>
            </a:pPr>
            <a:r>
              <a:rPr lang="en-US" sz="2000" i="1" dirty="0">
                <a:solidFill>
                  <a:srgbClr val="C00000"/>
                </a:solidFill>
                <a:latin typeface="Calibri" panose="020F0502020204030204" pitchFamily="34" charset="0"/>
              </a:rPr>
              <a:t>97% </a:t>
            </a:r>
            <a:r>
              <a:rPr lang="en-US" sz="2000" i="1" dirty="0">
                <a:solidFill>
                  <a:srgbClr val="C00000"/>
                </a:solidFill>
                <a:latin typeface="Calibri" panose="020F0502020204030204" pitchFamily="34" charset="0"/>
                <a:sym typeface="Wingdings"/>
              </a:rPr>
              <a:t></a:t>
            </a:r>
            <a:r>
              <a:rPr lang="en-US" sz="2000" i="1" dirty="0">
                <a:solidFill>
                  <a:srgbClr val="C00000"/>
                </a:solidFill>
                <a:latin typeface="Calibri" panose="020F0502020204030204" pitchFamily="34" charset="0"/>
              </a:rPr>
              <a:t> 99% attendance</a:t>
            </a:r>
            <a:r>
              <a:rPr lang="en-US" sz="2000" dirty="0" smtClean="0">
                <a:solidFill>
                  <a:srgbClr val="000000"/>
                </a:solidFill>
                <a:latin typeface="Calibri" panose="020F0502020204030204" pitchFamily="34" charset="0"/>
              </a:rPr>
              <a:t>        </a:t>
            </a:r>
          </a:p>
          <a:p>
            <a:pPr marL="0" indent="0" algn="ctr">
              <a:spcBef>
                <a:spcPts val="1200"/>
              </a:spcBef>
              <a:spcAft>
                <a:spcPts val="1200"/>
              </a:spcAft>
              <a:buNone/>
            </a:pPr>
            <a:r>
              <a:rPr lang="en-US" sz="2000" dirty="0" smtClean="0">
                <a:solidFill>
                  <a:srgbClr val="000000"/>
                </a:solidFill>
                <a:latin typeface="Calibri" panose="020F0502020204030204" pitchFamily="34" charset="0"/>
              </a:rPr>
              <a:t>93% on-track</a:t>
            </a:r>
          </a:p>
          <a:p>
            <a:pPr marL="363474" lvl="1" indent="0">
              <a:spcBef>
                <a:spcPts val="0"/>
              </a:spcBef>
              <a:spcAft>
                <a:spcPts val="1200"/>
              </a:spcAft>
              <a:buNone/>
            </a:pPr>
            <a:r>
              <a:rPr lang="en-US" sz="2000" dirty="0" smtClean="0">
                <a:solidFill>
                  <a:srgbClr val="000000"/>
                </a:solidFill>
                <a:latin typeface="Calibri" panose="020F0502020204030204" pitchFamily="34" charset="0"/>
              </a:rPr>
              <a:t>            2.4 </a:t>
            </a:r>
            <a:r>
              <a:rPr lang="en-US" sz="2000" dirty="0">
                <a:solidFill>
                  <a:srgbClr val="000000"/>
                </a:solidFill>
                <a:latin typeface="Calibri" panose="020F0502020204030204" pitchFamily="34" charset="0"/>
              </a:rPr>
              <a:t>GPA</a:t>
            </a:r>
          </a:p>
          <a:p>
            <a:pPr marL="363474" lvl="1" indent="0">
              <a:spcBef>
                <a:spcPts val="0"/>
              </a:spcBef>
              <a:spcAft>
                <a:spcPts val="1200"/>
              </a:spcAft>
              <a:buNone/>
            </a:pPr>
            <a:r>
              <a:rPr lang="en-US" sz="2000" dirty="0" smtClean="0">
                <a:solidFill>
                  <a:srgbClr val="000000"/>
                </a:solidFill>
                <a:latin typeface="Calibri" panose="020F0502020204030204" pitchFamily="34" charset="0"/>
              </a:rPr>
              <a:t>            16 PLAN</a:t>
            </a:r>
            <a:endParaRPr lang="en-US" sz="2000" dirty="0">
              <a:solidFill>
                <a:srgbClr val="000000"/>
              </a:solidFill>
              <a:latin typeface="Calibri" panose="020F0502020204030204" pitchFamily="34" charset="0"/>
            </a:endParaRPr>
          </a:p>
          <a:p>
            <a:pPr lvl="1"/>
            <a:endParaRPr lang="en-US" sz="2000" dirty="0" smtClean="0">
              <a:solidFill>
                <a:srgbClr val="000000"/>
              </a:solidFill>
              <a:latin typeface="Calibri" panose="020F0502020204030204" pitchFamily="34" charset="0"/>
            </a:endParaRPr>
          </a:p>
          <a:p>
            <a:pPr lvl="1"/>
            <a:endParaRPr lang="en-US" sz="2000" dirty="0" smtClean="0">
              <a:solidFill>
                <a:srgbClr val="000000"/>
              </a:solidFill>
              <a:latin typeface="Calibri" panose="020F0502020204030204" pitchFamily="34" charset="0"/>
            </a:endParaRPr>
          </a:p>
          <a:p>
            <a:pPr lvl="1"/>
            <a:endParaRPr lang="en-US" sz="2000" dirty="0" smtClean="0">
              <a:solidFill>
                <a:srgbClr val="000000"/>
              </a:solidFill>
              <a:latin typeface="Calibri" panose="020F0502020204030204" pitchFamily="34" charset="0"/>
            </a:endParaRPr>
          </a:p>
          <a:p>
            <a:pPr lvl="1"/>
            <a:endParaRPr lang="en-US" sz="2000" dirty="0">
              <a:solidFill>
                <a:srgbClr val="000000"/>
              </a:solidFill>
              <a:latin typeface="Calibri" panose="020F0502020204030204" pitchFamily="34" charset="0"/>
            </a:endParaRPr>
          </a:p>
        </p:txBody>
      </p:sp>
      <p:sp>
        <p:nvSpPr>
          <p:cNvPr id="4" name="Text Placeholder 2"/>
          <p:cNvSpPr txBox="1">
            <a:spLocks/>
          </p:cNvSpPr>
          <p:nvPr/>
        </p:nvSpPr>
        <p:spPr>
          <a:xfrm>
            <a:off x="5681661" y="2825525"/>
            <a:ext cx="3208337" cy="2800724"/>
          </a:xfrm>
          <a:prstGeom prst="rect">
            <a:avLst/>
          </a:prstGeom>
        </p:spPr>
        <p:txBody>
          <a:bodyPr vert="horz" lIns="0" tIns="0" rIns="0" bIns="0"/>
          <a:lstStyle>
            <a:lvl1pPr marL="342900" indent="-342900" algn="l" defTabSz="457200" rtl="0" eaLnBrk="1" latinLnBrk="0" hangingPunct="1">
              <a:spcBef>
                <a:spcPct val="20000"/>
              </a:spcBef>
              <a:buFont typeface="Wingdings" charset="2"/>
              <a:buChar char="§"/>
              <a:defRPr sz="2800" kern="1200" baseline="0">
                <a:solidFill>
                  <a:schemeClr val="tx1">
                    <a:lumMod val="50000"/>
                  </a:schemeClr>
                </a:solidFill>
                <a:latin typeface="Calibri" pitchFamily="34" charset="0"/>
                <a:ea typeface="+mn-ea"/>
                <a:cs typeface="Calibri" pitchFamily="34" charset="0"/>
              </a:defRPr>
            </a:lvl1pPr>
            <a:lvl2pPr marL="649224" indent="-285750" algn="l" defTabSz="457200" rtl="0" eaLnBrk="1" latinLnBrk="0" hangingPunct="1">
              <a:spcBef>
                <a:spcPct val="20000"/>
              </a:spcBef>
              <a:buFont typeface="Lucida Grande"/>
              <a:buChar char="-"/>
              <a:defRPr sz="2600" kern="1200" baseline="0">
                <a:solidFill>
                  <a:schemeClr val="tx1">
                    <a:lumMod val="50000"/>
                  </a:schemeClr>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000" dirty="0" smtClean="0">
                <a:solidFill>
                  <a:srgbClr val="C00000"/>
                </a:solidFill>
              </a:rPr>
              <a:t>Those with </a:t>
            </a:r>
            <a:r>
              <a:rPr lang="en-US" sz="2000" b="1" dirty="0" smtClean="0">
                <a:solidFill>
                  <a:srgbClr val="C00000"/>
                </a:solidFill>
              </a:rPr>
              <a:t>strongly improving math scores </a:t>
            </a:r>
            <a:r>
              <a:rPr lang="en-US" sz="2000" dirty="0" smtClean="0">
                <a:solidFill>
                  <a:srgbClr val="C00000"/>
                </a:solidFill>
              </a:rPr>
              <a:t>by 8</a:t>
            </a:r>
            <a:r>
              <a:rPr lang="en-US" sz="2000" baseline="30000" dirty="0" smtClean="0">
                <a:solidFill>
                  <a:srgbClr val="C00000"/>
                </a:solidFill>
              </a:rPr>
              <a:t>th</a:t>
            </a:r>
            <a:r>
              <a:rPr lang="en-US" sz="2000" dirty="0" smtClean="0">
                <a:solidFill>
                  <a:srgbClr val="C00000"/>
                </a:solidFill>
              </a:rPr>
              <a:t> grade</a:t>
            </a:r>
          </a:p>
          <a:p>
            <a:pPr marL="0" indent="0" algn="ctr">
              <a:spcBef>
                <a:spcPts val="480"/>
              </a:spcBef>
              <a:buNone/>
            </a:pPr>
            <a:r>
              <a:rPr lang="en-US" sz="2000" i="1" dirty="0" smtClean="0">
                <a:solidFill>
                  <a:srgbClr val="C00000"/>
                </a:solidFill>
              </a:rPr>
              <a:t>95</a:t>
            </a:r>
            <a:r>
              <a:rPr lang="en-US" sz="2000" i="1" baseline="30000" dirty="0" smtClean="0">
                <a:solidFill>
                  <a:srgbClr val="C00000"/>
                </a:solidFill>
              </a:rPr>
              <a:t>th</a:t>
            </a:r>
            <a:r>
              <a:rPr lang="en-US" sz="2000" i="1" dirty="0" smtClean="0">
                <a:solidFill>
                  <a:srgbClr val="C00000"/>
                </a:solidFill>
              </a:rPr>
              <a:t> percentile test growth</a:t>
            </a:r>
          </a:p>
          <a:p>
            <a:pPr marL="363474" lvl="1" indent="0">
              <a:spcBef>
                <a:spcPts val="1200"/>
              </a:spcBef>
              <a:spcAft>
                <a:spcPts val="1200"/>
              </a:spcAft>
              <a:buNone/>
            </a:pPr>
            <a:r>
              <a:rPr lang="en-US" sz="2000" dirty="0" smtClean="0">
                <a:solidFill>
                  <a:srgbClr val="000000"/>
                </a:solidFill>
              </a:rPr>
              <a:t>        77% </a:t>
            </a:r>
            <a:r>
              <a:rPr lang="en-US" sz="2000" dirty="0">
                <a:solidFill>
                  <a:srgbClr val="000000"/>
                </a:solidFill>
              </a:rPr>
              <a:t>on-track</a:t>
            </a:r>
          </a:p>
          <a:p>
            <a:pPr marL="363474" lvl="1" indent="0">
              <a:spcBef>
                <a:spcPts val="0"/>
              </a:spcBef>
              <a:spcAft>
                <a:spcPts val="1200"/>
              </a:spcAft>
              <a:buNone/>
            </a:pPr>
            <a:r>
              <a:rPr lang="en-US" sz="2000" dirty="0" smtClean="0">
                <a:solidFill>
                  <a:srgbClr val="000000"/>
                </a:solidFill>
              </a:rPr>
              <a:t>           2.2 </a:t>
            </a:r>
            <a:r>
              <a:rPr lang="en-US" sz="2000" dirty="0">
                <a:solidFill>
                  <a:srgbClr val="000000"/>
                </a:solidFill>
              </a:rPr>
              <a:t>GPA</a:t>
            </a:r>
          </a:p>
          <a:p>
            <a:pPr marL="363474" lvl="1" indent="0">
              <a:spcBef>
                <a:spcPts val="0"/>
              </a:spcBef>
              <a:spcAft>
                <a:spcPts val="1200"/>
              </a:spcAft>
              <a:buNone/>
            </a:pPr>
            <a:r>
              <a:rPr lang="en-US" sz="2000" dirty="0" smtClean="0">
                <a:solidFill>
                  <a:srgbClr val="000000"/>
                </a:solidFill>
              </a:rPr>
              <a:t>           16 PLAN</a:t>
            </a:r>
            <a:endParaRPr lang="en-US" sz="2000" dirty="0">
              <a:solidFill>
                <a:srgbClr val="000000"/>
              </a:solidFill>
            </a:endParaRPr>
          </a:p>
          <a:p>
            <a:pPr lvl="1">
              <a:spcBef>
                <a:spcPts val="0"/>
              </a:spcBef>
              <a:spcAft>
                <a:spcPts val="1200"/>
              </a:spcAft>
            </a:pPr>
            <a:endParaRPr lang="en-US" sz="2000" dirty="0" smtClean="0">
              <a:solidFill>
                <a:srgbClr val="000000"/>
              </a:solidFill>
            </a:endParaRPr>
          </a:p>
          <a:p>
            <a:pPr lvl="1"/>
            <a:endParaRPr lang="en-US" sz="2000" dirty="0" smtClean="0">
              <a:solidFill>
                <a:srgbClr val="000000"/>
              </a:solidFill>
            </a:endParaRPr>
          </a:p>
          <a:p>
            <a:pPr lvl="1"/>
            <a:endParaRPr lang="en-US" sz="2000" dirty="0" smtClean="0">
              <a:solidFill>
                <a:srgbClr val="000000"/>
              </a:solidFill>
            </a:endParaRPr>
          </a:p>
          <a:p>
            <a:pPr lvl="1"/>
            <a:endParaRPr lang="en-US" sz="2000" dirty="0">
              <a:solidFill>
                <a:srgbClr val="000000"/>
              </a:solidFill>
            </a:endParaRPr>
          </a:p>
        </p:txBody>
      </p:sp>
      <p:sp>
        <p:nvSpPr>
          <p:cNvPr id="5" name="TextBox 4"/>
          <p:cNvSpPr txBox="1"/>
          <p:nvPr/>
        </p:nvSpPr>
        <p:spPr>
          <a:xfrm>
            <a:off x="319221" y="1719627"/>
            <a:ext cx="8398060" cy="830997"/>
          </a:xfrm>
          <a:prstGeom prst="rect">
            <a:avLst/>
          </a:prstGeom>
          <a:noFill/>
        </p:spPr>
        <p:txBody>
          <a:bodyPr wrap="square" rtlCol="0">
            <a:spAutoFit/>
          </a:bodyPr>
          <a:lstStyle/>
          <a:p>
            <a:pPr algn="ctr"/>
            <a:r>
              <a:rPr lang="en-US" sz="2400" dirty="0">
                <a:solidFill>
                  <a:srgbClr val="000000"/>
                </a:solidFill>
                <a:latin typeface="Calibri" panose="020F0502020204030204" pitchFamily="34" charset="0"/>
              </a:rPr>
              <a:t>High school outcomes </a:t>
            </a:r>
            <a:r>
              <a:rPr lang="en-US" sz="2400" dirty="0" smtClean="0">
                <a:solidFill>
                  <a:srgbClr val="000000"/>
                </a:solidFill>
                <a:latin typeface="Calibri" panose="020F0502020204030204" pitchFamily="34" charset="0"/>
              </a:rPr>
              <a:t>of </a:t>
            </a:r>
            <a:r>
              <a:rPr lang="en-US" sz="2400" dirty="0">
                <a:solidFill>
                  <a:srgbClr val="000000"/>
                </a:solidFill>
                <a:latin typeface="Calibri" panose="020F0502020204030204" pitchFamily="34" charset="0"/>
              </a:rPr>
              <a:t>students with </a:t>
            </a:r>
            <a:r>
              <a:rPr lang="en-US" sz="2400" dirty="0" smtClean="0">
                <a:solidFill>
                  <a:srgbClr val="000000"/>
                </a:solidFill>
                <a:latin typeface="Calibri" panose="020F0502020204030204" pitchFamily="34" charset="0"/>
              </a:rPr>
              <a:t>the </a:t>
            </a:r>
            <a:r>
              <a:rPr lang="en-US" sz="2400" dirty="0" smtClean="0">
                <a:solidFill>
                  <a:srgbClr val="C00000"/>
                </a:solidFill>
                <a:latin typeface="Calibri" panose="020F0502020204030204" pitchFamily="34" charset="0"/>
              </a:rPr>
              <a:t>same </a:t>
            </a:r>
            <a:r>
              <a:rPr lang="en-US" sz="2400" dirty="0" smtClean="0">
                <a:solidFill>
                  <a:srgbClr val="000000"/>
                </a:solidFill>
                <a:latin typeface="Calibri" panose="020F0502020204030204" pitchFamily="34" charset="0"/>
              </a:rPr>
              <a:t>attendance (97%) and test scores in </a:t>
            </a:r>
            <a:r>
              <a:rPr lang="en-US" sz="2400" dirty="0" smtClean="0">
                <a:solidFill>
                  <a:srgbClr val="C00000"/>
                </a:solidFill>
                <a:latin typeface="Calibri" panose="020F0502020204030204" pitchFamily="34" charset="0"/>
              </a:rPr>
              <a:t>5</a:t>
            </a:r>
            <a:r>
              <a:rPr lang="en-US" sz="2400" baseline="30000" dirty="0" smtClean="0">
                <a:solidFill>
                  <a:srgbClr val="C00000"/>
                </a:solidFill>
                <a:latin typeface="Calibri" panose="020F0502020204030204" pitchFamily="34" charset="0"/>
              </a:rPr>
              <a:t>th</a:t>
            </a:r>
            <a:r>
              <a:rPr lang="en-US" sz="2400" dirty="0" smtClean="0">
                <a:solidFill>
                  <a:srgbClr val="9E0808"/>
                </a:solidFill>
                <a:latin typeface="Calibri" panose="020F0502020204030204" pitchFamily="34" charset="0"/>
              </a:rPr>
              <a:t> </a:t>
            </a:r>
            <a:r>
              <a:rPr lang="en-US" sz="2400" dirty="0" smtClean="0">
                <a:solidFill>
                  <a:srgbClr val="000000"/>
                </a:solidFill>
                <a:latin typeface="Calibri" panose="020F0502020204030204" pitchFamily="34" charset="0"/>
              </a:rPr>
              <a:t>grade</a:t>
            </a:r>
            <a:endParaRPr lang="en-US" sz="2400" dirty="0">
              <a:solidFill>
                <a:srgbClr val="000000"/>
              </a:solidFill>
              <a:latin typeface="Calibri" panose="020F0502020204030204" pitchFamily="34" charset="0"/>
            </a:endParaRPr>
          </a:p>
        </p:txBody>
      </p:sp>
      <p:sp>
        <p:nvSpPr>
          <p:cNvPr id="9" name="Text Placeholder 2"/>
          <p:cNvSpPr txBox="1">
            <a:spLocks/>
          </p:cNvSpPr>
          <p:nvPr/>
        </p:nvSpPr>
        <p:spPr>
          <a:xfrm>
            <a:off x="430306" y="3920563"/>
            <a:ext cx="2402541" cy="1758874"/>
          </a:xfrm>
          <a:prstGeom prst="rect">
            <a:avLst/>
          </a:prstGeom>
        </p:spPr>
        <p:txBody>
          <a:bodyPr vert="horz" lIns="0" tIns="0" rIns="0" bIns="0"/>
          <a:lstStyle>
            <a:lvl1pPr marL="342900" indent="-342900" algn="l" defTabSz="457200" rtl="0" eaLnBrk="1" latinLnBrk="0" hangingPunct="1">
              <a:spcBef>
                <a:spcPct val="20000"/>
              </a:spcBef>
              <a:buFont typeface="Wingdings" charset="2"/>
              <a:buChar char="§"/>
              <a:defRPr sz="2800" kern="1200" baseline="0">
                <a:solidFill>
                  <a:schemeClr val="tx1">
                    <a:lumMod val="50000"/>
                  </a:schemeClr>
                </a:solidFill>
                <a:latin typeface="Calibri" pitchFamily="34" charset="0"/>
                <a:ea typeface="+mn-ea"/>
                <a:cs typeface="Calibri" pitchFamily="34" charset="0"/>
              </a:defRPr>
            </a:lvl1pPr>
            <a:lvl2pPr marL="649224" indent="-285750" algn="l" defTabSz="457200" rtl="0" eaLnBrk="1" latinLnBrk="0" hangingPunct="1">
              <a:spcBef>
                <a:spcPct val="20000"/>
              </a:spcBef>
              <a:buFont typeface="Lucida Grande"/>
              <a:buChar char="-"/>
              <a:defRPr sz="2600" kern="1200" baseline="0">
                <a:solidFill>
                  <a:schemeClr val="tx1">
                    <a:lumMod val="50000"/>
                  </a:schemeClr>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3474" lvl="1" indent="0">
              <a:spcBef>
                <a:spcPts val="1300"/>
              </a:spcBef>
              <a:buNone/>
            </a:pPr>
            <a:r>
              <a:rPr lang="en-US" sz="2000" dirty="0" smtClean="0">
                <a:solidFill>
                  <a:srgbClr val="000000"/>
                </a:solidFill>
              </a:rPr>
              <a:t>On-track rates</a:t>
            </a:r>
          </a:p>
          <a:p>
            <a:pPr marL="363474" lvl="1" indent="0">
              <a:spcBef>
                <a:spcPts val="1200"/>
              </a:spcBef>
              <a:buNone/>
            </a:pPr>
            <a:r>
              <a:rPr lang="en-US" sz="2000" dirty="0" smtClean="0">
                <a:solidFill>
                  <a:srgbClr val="000000"/>
                </a:solidFill>
              </a:rPr>
              <a:t>Ninth grade GPA</a:t>
            </a:r>
          </a:p>
          <a:p>
            <a:pPr marL="363474" lvl="1" indent="0">
              <a:spcBef>
                <a:spcPts val="1200"/>
              </a:spcBef>
              <a:buNone/>
            </a:pPr>
            <a:r>
              <a:rPr lang="en-US" sz="2000" dirty="0" smtClean="0">
                <a:solidFill>
                  <a:srgbClr val="000000"/>
                </a:solidFill>
              </a:rPr>
              <a:t>10</a:t>
            </a:r>
            <a:r>
              <a:rPr lang="en-US" sz="2000" baseline="30000" dirty="0" smtClean="0">
                <a:solidFill>
                  <a:srgbClr val="000000"/>
                </a:solidFill>
              </a:rPr>
              <a:t>th</a:t>
            </a:r>
            <a:r>
              <a:rPr lang="en-US" sz="2000" dirty="0" smtClean="0">
                <a:solidFill>
                  <a:srgbClr val="000000"/>
                </a:solidFill>
              </a:rPr>
              <a:t> grade PLAN composite score</a:t>
            </a:r>
          </a:p>
          <a:p>
            <a:pPr lvl="1"/>
            <a:endParaRPr lang="en-US" sz="2000" dirty="0" smtClean="0">
              <a:solidFill>
                <a:srgbClr val="000000"/>
              </a:solidFill>
            </a:endParaRPr>
          </a:p>
          <a:p>
            <a:pPr lvl="1"/>
            <a:endParaRPr lang="en-US" sz="2000" dirty="0" smtClean="0">
              <a:solidFill>
                <a:srgbClr val="000000"/>
              </a:solidFill>
            </a:endParaRPr>
          </a:p>
          <a:p>
            <a:pPr lvl="1"/>
            <a:endParaRPr lang="en-US" sz="2000" dirty="0" smtClean="0">
              <a:solidFill>
                <a:srgbClr val="000000"/>
              </a:solidFill>
            </a:endParaRPr>
          </a:p>
          <a:p>
            <a:pPr lvl="1"/>
            <a:endParaRPr lang="en-US" sz="2000" dirty="0">
              <a:solidFill>
                <a:srgbClr val="000000"/>
              </a:solidFill>
            </a:endParaRPr>
          </a:p>
        </p:txBody>
      </p:sp>
      <p:sp>
        <p:nvSpPr>
          <p:cNvPr id="8" name="TextBox 7"/>
          <p:cNvSpPr txBox="1"/>
          <p:nvPr/>
        </p:nvSpPr>
        <p:spPr>
          <a:xfrm>
            <a:off x="2336800" y="6461937"/>
            <a:ext cx="4965700" cy="307777"/>
          </a:xfrm>
          <a:prstGeom prst="rect">
            <a:avLst/>
          </a:prstGeom>
          <a:noFill/>
          <a:ln>
            <a:solidFill>
              <a:schemeClr val="bg1"/>
            </a:solidFill>
          </a:ln>
        </p:spPr>
        <p:txBody>
          <a:bodyPr wrap="square" rtlCol="0">
            <a:spAutoFit/>
          </a:bodyPr>
          <a:lstStyle/>
          <a:p>
            <a:pPr algn="ctr"/>
            <a:r>
              <a:rPr lang="en-US" sz="1400" i="1" dirty="0" smtClean="0">
                <a:solidFill>
                  <a:schemeClr val="bg1"/>
                </a:solidFill>
                <a:latin typeface="Calibri" panose="020F0502020204030204" pitchFamily="34" charset="0"/>
              </a:rPr>
              <a:t>Source: Allensworth, Gwynne, </a:t>
            </a:r>
            <a:r>
              <a:rPr lang="en-US" sz="1400" i="1" dirty="0">
                <a:solidFill>
                  <a:schemeClr val="bg1"/>
                </a:solidFill>
                <a:latin typeface="Calibri" panose="020F0502020204030204" pitchFamily="34" charset="0"/>
              </a:rPr>
              <a:t> Moore, &amp; de la </a:t>
            </a:r>
            <a:r>
              <a:rPr lang="en-US" sz="1400" i="1" dirty="0" smtClean="0">
                <a:solidFill>
                  <a:schemeClr val="bg1"/>
                </a:solidFill>
                <a:latin typeface="Calibri" panose="020F0502020204030204" pitchFamily="34" charset="0"/>
              </a:rPr>
              <a:t>Torre (forthcoming)</a:t>
            </a:r>
            <a:endParaRPr lang="en-US" sz="1400" i="1" dirty="0">
              <a:solidFill>
                <a:schemeClr val="bg1"/>
              </a:solidFill>
              <a:latin typeface="Calibri" panose="020F0502020204030204" pitchFamily="34" charset="0"/>
            </a:endParaRPr>
          </a:p>
        </p:txBody>
      </p:sp>
      <p:pic>
        <p:nvPicPr>
          <p:cNvPr id="6" name="Attendance Slid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2849" y="5679437"/>
            <a:ext cx="609600" cy="609600"/>
          </a:xfrm>
          <a:prstGeom prst="rect">
            <a:avLst/>
          </a:prstGeom>
        </p:spPr>
      </p:pic>
    </p:spTree>
    <p:extLst>
      <p:ext uri="{BB962C8B-B14F-4D97-AF65-F5344CB8AC3E}">
        <p14:creationId xmlns:p14="http://schemas.microsoft.com/office/powerpoint/2010/main" val="3992904190"/>
      </p:ext>
    </p:extLst>
  </p:cSld>
  <p:clrMapOvr>
    <a:masterClrMapping/>
  </p:clrMapOvr>
  <mc:AlternateContent xmlns:mc="http://schemas.openxmlformats.org/markup-compatibility/2006" xmlns:p14="http://schemas.microsoft.com/office/powerpoint/2010/main">
    <mc:Choice Requires="p14">
      <p:transition p14:dur="100" advClick="0" advTm="58000">
        <p:cut/>
      </p:transition>
    </mc:Choice>
    <mc:Fallback xmlns="">
      <p:transition advClick="0" advTm="58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41" fill="hold"/>
                                        <p:tgtEl>
                                          <p:spTgt spid="6"/>
                                        </p:tgtEl>
                                      </p:cBhvr>
                                    </p:cmd>
                                  </p:childTnLst>
                                </p:cTn>
                              </p:par>
                              <p:par>
                                <p:cTn id="7" presetID="1" presetClass="entr" presetSubtype="0" fill="hold" grpId="0" nodeType="withEffect">
                                  <p:stCondLst>
                                    <p:cond delay="3600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35" y="132080"/>
            <a:ext cx="8812489" cy="1468120"/>
          </a:xfrm>
        </p:spPr>
        <p:txBody>
          <a:bodyPr/>
          <a:lstStyle/>
          <a:p>
            <a:r>
              <a:rPr lang="en-US" dirty="0">
                <a:solidFill>
                  <a:srgbClr val="C00000"/>
                </a:solidFill>
              </a:rPr>
              <a:t>In high school</a:t>
            </a:r>
            <a:r>
              <a:rPr lang="en-US" dirty="0"/>
              <a:t/>
            </a:r>
            <a:br>
              <a:rPr lang="en-US" dirty="0"/>
            </a:br>
            <a:r>
              <a:rPr lang="en-US" sz="2800" dirty="0" smtClean="0"/>
              <a:t>Absences hamper strong grades, even for high scoring students</a:t>
            </a:r>
            <a:endParaRPr lang="en-US" dirty="0"/>
          </a:p>
        </p:txBody>
      </p:sp>
      <p:graphicFrame>
        <p:nvGraphicFramePr>
          <p:cNvPr id="4" name="Chart 3"/>
          <p:cNvGraphicFramePr/>
          <p:nvPr>
            <p:extLst>
              <p:ext uri="{D42A27DB-BD31-4B8C-83A1-F6EECF244321}">
                <p14:modId xmlns:p14="http://schemas.microsoft.com/office/powerpoint/2010/main" val="4170407405"/>
              </p:ext>
            </p:extLst>
          </p:nvPr>
        </p:nvGraphicFramePr>
        <p:xfrm>
          <a:off x="1292559" y="1524000"/>
          <a:ext cx="7094483" cy="4825335"/>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6161405" y="3718158"/>
            <a:ext cx="2514600" cy="369332"/>
          </a:xfrm>
          <a:prstGeom prst="rect">
            <a:avLst/>
          </a:prstGeom>
          <a:noFill/>
        </p:spPr>
        <p:txBody>
          <a:bodyPr wrap="square" rtlCol="0">
            <a:spAutoFit/>
          </a:bodyPr>
          <a:lstStyle/>
          <a:p>
            <a:r>
              <a:rPr lang="en-US" dirty="0" smtClean="0">
                <a:solidFill>
                  <a:srgbClr val="000000"/>
                </a:solidFill>
                <a:latin typeface="Calibri" panose="020F0502020204030204" pitchFamily="34" charset="0"/>
              </a:rPr>
              <a:t>Ninth Grade Absences</a:t>
            </a:r>
            <a:endParaRPr lang="en-US" dirty="0">
              <a:solidFill>
                <a:srgbClr val="000000"/>
              </a:solidFill>
              <a:latin typeface="Calibri" panose="020F0502020204030204" pitchFamily="34" charset="0"/>
            </a:endParaRPr>
          </a:p>
        </p:txBody>
      </p:sp>
      <p:sp>
        <p:nvSpPr>
          <p:cNvPr id="6" name="TextBox 6"/>
          <p:cNvSpPr txBox="1"/>
          <p:nvPr/>
        </p:nvSpPr>
        <p:spPr>
          <a:xfrm>
            <a:off x="4998015" y="2690105"/>
            <a:ext cx="2752534" cy="584775"/>
          </a:xfrm>
          <a:prstGeom prst="rect">
            <a:avLst/>
          </a:prstGeom>
          <a:noFill/>
          <a:ln>
            <a:solidFill>
              <a:schemeClr val="accent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solidFill>
                  <a:schemeClr val="tx2"/>
                </a:solidFill>
                <a:latin typeface="Calibri" pitchFamily="34" charset="0"/>
              </a:rPr>
              <a:t>23</a:t>
            </a:r>
            <a:r>
              <a:rPr lang="en-US" sz="1600" smtClean="0">
                <a:solidFill>
                  <a:schemeClr val="tx2"/>
                </a:solidFill>
                <a:latin typeface="Calibri" pitchFamily="34" charset="0"/>
              </a:rPr>
              <a:t>% </a:t>
            </a:r>
            <a:r>
              <a:rPr lang="en-US" sz="1600" smtClean="0">
                <a:solidFill>
                  <a:schemeClr val="tx2"/>
                </a:solidFill>
                <a:latin typeface="Calibri" pitchFamily="34" charset="0"/>
              </a:rPr>
              <a:t>high-scoring </a:t>
            </a:r>
            <a:r>
              <a:rPr lang="en-US" sz="1600" dirty="0" smtClean="0">
                <a:solidFill>
                  <a:schemeClr val="tx2"/>
                </a:solidFill>
                <a:latin typeface="Calibri" pitchFamily="34" charset="0"/>
              </a:rPr>
              <a:t>students are absent 20 days or more</a:t>
            </a:r>
            <a:endParaRPr lang="en-US" sz="1600" dirty="0">
              <a:solidFill>
                <a:schemeClr val="tx2"/>
              </a:solidFill>
              <a:latin typeface="Calibri" pitchFamily="34" charset="0"/>
            </a:endParaRPr>
          </a:p>
        </p:txBody>
      </p:sp>
      <p:cxnSp>
        <p:nvCxnSpPr>
          <p:cNvPr id="7" name="Straight Arrow Connector 6"/>
          <p:cNvCxnSpPr/>
          <p:nvPr/>
        </p:nvCxnSpPr>
        <p:spPr>
          <a:xfrm flipH="1">
            <a:off x="5531226" y="3521102"/>
            <a:ext cx="627527" cy="970216"/>
          </a:xfrm>
          <a:prstGeom prst="straightConnector1">
            <a:avLst/>
          </a:prstGeom>
          <a:ln w="9525">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336800" y="64365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a:t>
            </a:r>
            <a:r>
              <a:rPr lang="en-US" sz="1600" i="1" dirty="0">
                <a:solidFill>
                  <a:schemeClr val="bg1"/>
                </a:solidFill>
                <a:latin typeface="Calibri" panose="020F0502020204030204" pitchFamily="34" charset="0"/>
              </a:rPr>
              <a:t>CCSR analysis of </a:t>
            </a:r>
            <a:r>
              <a:rPr lang="en-US" sz="1600" i="1" dirty="0" smtClean="0">
                <a:solidFill>
                  <a:schemeClr val="bg1"/>
                </a:solidFill>
                <a:latin typeface="Calibri" panose="020F0502020204030204" pitchFamily="34" charset="0"/>
              </a:rPr>
              <a:t>CPS </a:t>
            </a:r>
            <a:r>
              <a:rPr lang="en-US" sz="1600" i="1" dirty="0">
                <a:solidFill>
                  <a:schemeClr val="bg1"/>
                </a:solidFill>
                <a:latin typeface="Calibri" panose="020F0502020204030204" pitchFamily="34" charset="0"/>
              </a:rPr>
              <a:t>administrative </a:t>
            </a:r>
            <a:r>
              <a:rPr lang="en-US" sz="1600" i="1" dirty="0" smtClean="0">
                <a:solidFill>
                  <a:schemeClr val="bg1"/>
                </a:solidFill>
                <a:latin typeface="Calibri" panose="020F0502020204030204" pitchFamily="34" charset="0"/>
              </a:rPr>
              <a:t>data</a:t>
            </a:r>
            <a:endParaRPr lang="en-US" sz="1600" i="1" dirty="0">
              <a:solidFill>
                <a:schemeClr val="bg1"/>
              </a:solidFill>
              <a:latin typeface="Calibri" panose="020F0502020204030204" pitchFamily="34" charset="0"/>
            </a:endParaRPr>
          </a:p>
        </p:txBody>
      </p:sp>
      <p:pic>
        <p:nvPicPr>
          <p:cNvPr id="3" name="Attendance Slid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1524" y="5739735"/>
            <a:ext cx="609600" cy="609600"/>
          </a:xfrm>
          <a:prstGeom prst="rect">
            <a:avLst/>
          </a:prstGeom>
        </p:spPr>
      </p:pic>
    </p:spTree>
    <p:extLst>
      <p:ext uri="{BB962C8B-B14F-4D97-AF65-F5344CB8AC3E}">
        <p14:creationId xmlns:p14="http://schemas.microsoft.com/office/powerpoint/2010/main" val="2053993163"/>
      </p:ext>
    </p:extLst>
  </p:cSld>
  <p:clrMapOvr>
    <a:masterClrMapping/>
  </p:clrMapOvr>
  <mc:AlternateContent xmlns:mc="http://schemas.openxmlformats.org/markup-compatibility/2006" xmlns:p14="http://schemas.microsoft.com/office/powerpoint/2010/main">
    <mc:Choice Requires="p14">
      <p:transition p14:dur="100" advClick="0" advTm="151000">
        <p:cut/>
      </p:transition>
    </mc:Choice>
    <mc:Fallback xmlns="">
      <p:transition advClick="0" advTm="15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C00000"/>
                </a:solidFill>
              </a:rPr>
              <a:t>In high school</a:t>
            </a:r>
            <a:r>
              <a:rPr lang="en-US" dirty="0" smtClean="0"/>
              <a:t/>
            </a:r>
            <a:br>
              <a:rPr lang="en-US" dirty="0" smtClean="0"/>
            </a:br>
            <a:r>
              <a:rPr lang="en-US" dirty="0" smtClean="0"/>
              <a:t>Absences account for failure and declining grades</a:t>
            </a:r>
            <a:endParaRPr lang="en-US" dirty="0"/>
          </a:p>
        </p:txBody>
      </p:sp>
      <p:sp>
        <p:nvSpPr>
          <p:cNvPr id="4" name="Text Placeholder 3"/>
          <p:cNvSpPr>
            <a:spLocks noGrp="1"/>
          </p:cNvSpPr>
          <p:nvPr>
            <p:ph type="body" sz="quarter" idx="10"/>
          </p:nvPr>
        </p:nvSpPr>
        <p:spPr>
          <a:xfrm>
            <a:off x="390248" y="1286730"/>
            <a:ext cx="8412162" cy="4467334"/>
          </a:xfrm>
        </p:spPr>
        <p:txBody>
          <a:bodyPr/>
          <a:lstStyle/>
          <a:p>
            <a:pPr marL="0" indent="0">
              <a:spcAft>
                <a:spcPts val="1200"/>
              </a:spcAft>
              <a:buNone/>
            </a:pPr>
            <a:r>
              <a:rPr lang="en-US" dirty="0" smtClean="0"/>
              <a:t>What explains course failures in 9</a:t>
            </a:r>
            <a:r>
              <a:rPr lang="en-US" baseline="30000" dirty="0" smtClean="0"/>
              <a:t>th</a:t>
            </a:r>
            <a:r>
              <a:rPr lang="en-US" dirty="0" smtClean="0"/>
              <a:t> grade?</a:t>
            </a:r>
          </a:p>
          <a:p>
            <a:pPr lvl="1">
              <a:spcAft>
                <a:spcPts val="1200"/>
              </a:spcAft>
            </a:pPr>
            <a:r>
              <a:rPr lang="en-US" sz="2400" dirty="0" smtClean="0"/>
              <a:t>Demographic &amp; economic background characteristics explain 7% of course failures</a:t>
            </a:r>
          </a:p>
          <a:p>
            <a:pPr lvl="1">
              <a:spcAft>
                <a:spcPts val="1200"/>
              </a:spcAft>
            </a:pPr>
            <a:r>
              <a:rPr lang="en-US" sz="2400" dirty="0" smtClean="0"/>
              <a:t>Eighth-grade test scores explain an additional 5% (12% total)</a:t>
            </a:r>
          </a:p>
          <a:p>
            <a:pPr lvl="1">
              <a:spcAft>
                <a:spcPts val="1800"/>
              </a:spcAft>
            </a:pPr>
            <a:r>
              <a:rPr lang="en-US" sz="2400" dirty="0" smtClean="0"/>
              <a:t>Student behaviors—absences and effort—explain an additional 61% (73% total)</a:t>
            </a:r>
          </a:p>
          <a:p>
            <a:pPr marL="57150" indent="0">
              <a:buNone/>
            </a:pPr>
            <a:r>
              <a:rPr lang="en-US" sz="2600" i="1" dirty="0">
                <a:solidFill>
                  <a:srgbClr val="C00000"/>
                </a:solidFill>
              </a:rPr>
              <a:t>Students’ GPAs drop by half of a point from 8</a:t>
            </a:r>
            <a:r>
              <a:rPr lang="en-US" sz="2600" i="1" baseline="30000" dirty="0">
                <a:solidFill>
                  <a:srgbClr val="C00000"/>
                </a:solidFill>
              </a:rPr>
              <a:t>th</a:t>
            </a:r>
            <a:r>
              <a:rPr lang="en-US" sz="2600" i="1" dirty="0">
                <a:solidFill>
                  <a:srgbClr val="C00000"/>
                </a:solidFill>
              </a:rPr>
              <a:t> to 9</a:t>
            </a:r>
            <a:r>
              <a:rPr lang="en-US" sz="2600" i="1" baseline="30000" dirty="0">
                <a:solidFill>
                  <a:srgbClr val="C00000"/>
                </a:solidFill>
              </a:rPr>
              <a:t>th</a:t>
            </a:r>
            <a:r>
              <a:rPr lang="en-US" sz="2600" i="1" dirty="0">
                <a:solidFill>
                  <a:srgbClr val="C00000"/>
                </a:solidFill>
              </a:rPr>
              <a:t> grade, and this is almost completely explained by the increase in absences.</a:t>
            </a:r>
          </a:p>
          <a:p>
            <a:pPr marL="57150" indent="0">
              <a:buNone/>
            </a:pPr>
            <a:endParaRPr lang="en-US" dirty="0" smtClean="0"/>
          </a:p>
        </p:txBody>
      </p:sp>
      <p:sp>
        <p:nvSpPr>
          <p:cNvPr id="5" name="TextBox 4"/>
          <p:cNvSpPr txBox="1"/>
          <p:nvPr/>
        </p:nvSpPr>
        <p:spPr>
          <a:xfrm>
            <a:off x="2336800" y="6360337"/>
            <a:ext cx="4965700" cy="492443"/>
          </a:xfrm>
          <a:prstGeom prst="rect">
            <a:avLst/>
          </a:prstGeom>
          <a:noFill/>
          <a:ln>
            <a:solidFill>
              <a:schemeClr val="bg1"/>
            </a:solidFill>
          </a:ln>
        </p:spPr>
        <p:txBody>
          <a:bodyPr wrap="square" rtlCol="0">
            <a:spAutoFit/>
          </a:bodyPr>
          <a:lstStyle/>
          <a:p>
            <a:pPr algn="ctr"/>
            <a:r>
              <a:rPr lang="en-US" sz="1300" i="1" dirty="0" smtClean="0">
                <a:solidFill>
                  <a:schemeClr val="bg1"/>
                </a:solidFill>
                <a:latin typeface="Calibri" panose="020F0502020204030204" pitchFamily="34" charset="0"/>
              </a:rPr>
              <a:t>Source: Allensworth &amp; Easton (2007</a:t>
            </a:r>
            <a:r>
              <a:rPr lang="en-US" sz="1300" i="1" dirty="0">
                <a:solidFill>
                  <a:schemeClr val="bg1"/>
                </a:solidFill>
                <a:latin typeface="Calibri" panose="020F0502020204030204" pitchFamily="34" charset="0"/>
              </a:rPr>
              <a:t>) and Rosenkranz, de la Torre, Stevens, &amp; Allensworth (forthcoming</a:t>
            </a:r>
            <a:r>
              <a:rPr lang="en-US" sz="1300" i="1" dirty="0" smtClean="0">
                <a:solidFill>
                  <a:schemeClr val="bg1"/>
                </a:solidFill>
                <a:latin typeface="Calibri" panose="020F0502020204030204" pitchFamily="34" charset="0"/>
              </a:rPr>
              <a:t>) </a:t>
            </a:r>
            <a:endParaRPr lang="en-US" sz="1300" i="1" dirty="0">
              <a:solidFill>
                <a:schemeClr val="bg1"/>
              </a:solidFill>
              <a:latin typeface="Calibri" panose="020F0502020204030204" pitchFamily="34" charset="0"/>
            </a:endParaRPr>
          </a:p>
        </p:txBody>
      </p:sp>
      <p:pic>
        <p:nvPicPr>
          <p:cNvPr id="2" name="Attendance Slide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3900" y="5613400"/>
            <a:ext cx="609600" cy="609600"/>
          </a:xfrm>
          <a:prstGeom prst="rect">
            <a:avLst/>
          </a:prstGeom>
        </p:spPr>
      </p:pic>
    </p:spTree>
    <p:extLst>
      <p:ext uri="{BB962C8B-B14F-4D97-AF65-F5344CB8AC3E}">
        <p14:creationId xmlns:p14="http://schemas.microsoft.com/office/powerpoint/2010/main" val="2305937723"/>
      </p:ext>
    </p:extLst>
  </p:cSld>
  <p:clrMapOvr>
    <a:masterClrMapping/>
  </p:clrMapOvr>
  <mc:AlternateContent xmlns:mc="http://schemas.openxmlformats.org/markup-compatibility/2006" xmlns:p14="http://schemas.microsoft.com/office/powerpoint/2010/main">
    <mc:Choice Requires="p14">
      <p:transition p14:dur="100" advClick="0" advTm="154000">
        <p:cut/>
      </p:transition>
    </mc:Choice>
    <mc:Fallback xmlns="">
      <p:transition advClick="0" advTm="15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high school</a:t>
            </a:r>
            <a:r>
              <a:rPr lang="en-US" dirty="0" smtClean="0"/>
              <a:t/>
            </a:r>
            <a:br>
              <a:rPr lang="en-US" dirty="0" smtClean="0"/>
            </a:br>
            <a:r>
              <a:rPr lang="en-US" dirty="0" smtClean="0"/>
              <a:t>Absence is very predictive of dropout/graduation</a:t>
            </a:r>
            <a:endParaRPr lang="en-US" dirty="0"/>
          </a:p>
        </p:txBody>
      </p:sp>
      <p:sp>
        <p:nvSpPr>
          <p:cNvPr id="3" name="Text Placeholder 2"/>
          <p:cNvSpPr>
            <a:spLocks noGrp="1"/>
          </p:cNvSpPr>
          <p:nvPr>
            <p:ph type="body" sz="quarter" idx="10"/>
          </p:nvPr>
        </p:nvSpPr>
        <p:spPr>
          <a:xfrm>
            <a:off x="390248" y="1632030"/>
            <a:ext cx="2503423" cy="4061074"/>
          </a:xfrm>
        </p:spPr>
        <p:txBody>
          <a:bodyPr/>
          <a:lstStyle/>
          <a:p>
            <a:pPr marL="0" indent="0">
              <a:buNone/>
            </a:pPr>
            <a:r>
              <a:rPr lang="en-US" dirty="0" smtClean="0"/>
              <a:t>Each week of absence per semester in 9</a:t>
            </a:r>
            <a:r>
              <a:rPr lang="en-US" baseline="30000" dirty="0" smtClean="0"/>
              <a:t>th</a:t>
            </a:r>
            <a:r>
              <a:rPr lang="en-US" dirty="0" smtClean="0"/>
              <a:t> grade lowers the likelihood of graduating by 25 percentage points</a:t>
            </a:r>
            <a:endParaRPr lang="en-US" dirty="0"/>
          </a:p>
        </p:txBody>
      </p:sp>
      <p:pic>
        <p:nvPicPr>
          <p:cNvPr id="4" name="Picture 1028"/>
          <p:cNvPicPr>
            <a:picLocks noChangeAspect="1" noChangeArrowheads="1"/>
          </p:cNvPicPr>
          <p:nvPr/>
        </p:nvPicPr>
        <p:blipFill rotWithShape="1">
          <a:blip r:embed="rId5">
            <a:extLst>
              <a:ext uri="{28A0092B-C50C-407E-A947-70E740481C1C}">
                <a14:useLocalDpi xmlns:a14="http://schemas.microsoft.com/office/drawing/2010/main" val="0"/>
              </a:ext>
            </a:extLst>
          </a:blip>
          <a:srcRect b="9272"/>
          <a:stretch/>
        </p:blipFill>
        <p:spPr bwMode="auto">
          <a:xfrm>
            <a:off x="2893671" y="1251295"/>
            <a:ext cx="5589929" cy="443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073003" y="5618261"/>
            <a:ext cx="4176917" cy="338554"/>
          </a:xfrm>
          <a:prstGeom prst="rect">
            <a:avLst/>
          </a:prstGeom>
          <a:noFill/>
        </p:spPr>
        <p:txBody>
          <a:bodyPr wrap="square" rtlCol="0">
            <a:spAutoFit/>
          </a:bodyPr>
          <a:lstStyle/>
          <a:p>
            <a:pPr algn="ctr"/>
            <a:r>
              <a:rPr lang="en-US" sz="1600" b="1" dirty="0" smtClean="0">
                <a:solidFill>
                  <a:srgbClr val="000000"/>
                </a:solidFill>
                <a:latin typeface="Calibri" pitchFamily="34" charset="0"/>
              </a:rPr>
              <a:t>Average ninth grade absences per semester</a:t>
            </a:r>
            <a:endParaRPr lang="en-US" sz="1600" b="1" dirty="0">
              <a:solidFill>
                <a:srgbClr val="000000"/>
              </a:solidFill>
              <a:latin typeface="Calibri" pitchFamily="34" charset="0"/>
            </a:endParaRPr>
          </a:p>
        </p:txBody>
      </p:sp>
      <p:cxnSp>
        <p:nvCxnSpPr>
          <p:cNvPr id="6" name="Straight Connector 5"/>
          <p:cNvCxnSpPr/>
          <p:nvPr/>
        </p:nvCxnSpPr>
        <p:spPr>
          <a:xfrm flipH="1">
            <a:off x="4765040" y="1210655"/>
            <a:ext cx="60960" cy="418430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56480" y="2052321"/>
            <a:ext cx="2753939" cy="400110"/>
          </a:xfrm>
          <a:prstGeom prst="rect">
            <a:avLst/>
          </a:prstGeom>
          <a:noFill/>
        </p:spPr>
        <p:txBody>
          <a:bodyPr wrap="square" rtlCol="0">
            <a:spAutoFit/>
          </a:bodyPr>
          <a:lstStyle/>
          <a:p>
            <a:r>
              <a:rPr lang="en-US" sz="2000" b="1" dirty="0" smtClean="0">
                <a:solidFill>
                  <a:srgbClr val="C00000"/>
                </a:solidFill>
                <a:latin typeface="Calibri" panose="020F0502020204030204" pitchFamily="34" charset="0"/>
                <a:sym typeface="Wingdings" panose="05000000000000000000" pitchFamily="2" charset="2"/>
              </a:rPr>
              <a:t> </a:t>
            </a:r>
            <a:r>
              <a:rPr lang="en-US" sz="2000" b="1" dirty="0" smtClean="0">
                <a:solidFill>
                  <a:srgbClr val="C00000"/>
                </a:solidFill>
                <a:latin typeface="Calibri" panose="020F0502020204030204" pitchFamily="34" charset="0"/>
              </a:rPr>
              <a:t>Chronically absent</a:t>
            </a:r>
            <a:endParaRPr lang="en-US" sz="2000" b="1" dirty="0">
              <a:solidFill>
                <a:srgbClr val="C00000"/>
              </a:solidFill>
              <a:latin typeface="Calibri" panose="020F0502020204030204" pitchFamily="34" charset="0"/>
            </a:endParaRPr>
          </a:p>
        </p:txBody>
      </p:sp>
      <p:sp>
        <p:nvSpPr>
          <p:cNvPr id="9" name="TextBox 8"/>
          <p:cNvSpPr txBox="1"/>
          <p:nvPr/>
        </p:nvSpPr>
        <p:spPr>
          <a:xfrm>
            <a:off x="2336800" y="64619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Allensworth &amp; Easton (2007)</a:t>
            </a:r>
            <a:endParaRPr lang="en-US" sz="1600" i="1" dirty="0">
              <a:solidFill>
                <a:schemeClr val="bg1"/>
              </a:solidFill>
              <a:latin typeface="Calibri" panose="020F0502020204030204" pitchFamily="34" charset="0"/>
            </a:endParaRPr>
          </a:p>
        </p:txBody>
      </p:sp>
      <p:sp>
        <p:nvSpPr>
          <p:cNvPr id="10" name="TextBox 9"/>
          <p:cNvSpPr txBox="1"/>
          <p:nvPr/>
        </p:nvSpPr>
        <p:spPr>
          <a:xfrm>
            <a:off x="4978400" y="5938524"/>
            <a:ext cx="4053840" cy="338554"/>
          </a:xfrm>
          <a:prstGeom prst="rect">
            <a:avLst/>
          </a:prstGeom>
          <a:noFill/>
        </p:spPr>
        <p:txBody>
          <a:bodyPr wrap="square" rtlCol="0">
            <a:spAutoFit/>
          </a:bodyPr>
          <a:lstStyle/>
          <a:p>
            <a:pPr algn="r"/>
            <a:r>
              <a:rPr lang="en-US" sz="1600" dirty="0" smtClean="0">
                <a:solidFill>
                  <a:srgbClr val="000000"/>
                </a:solidFill>
                <a:latin typeface="Calibri" panose="020F0502020204030204" pitchFamily="34" charset="0"/>
              </a:rPr>
              <a:t>Based on incoming freshman in 2001-02</a:t>
            </a:r>
            <a:endParaRPr lang="en-US" sz="1600" dirty="0">
              <a:solidFill>
                <a:srgbClr val="000000"/>
              </a:solidFill>
              <a:latin typeface="Calibri" panose="020F0502020204030204" pitchFamily="34" charset="0"/>
            </a:endParaRPr>
          </a:p>
        </p:txBody>
      </p:sp>
      <p:pic>
        <p:nvPicPr>
          <p:cNvPr id="5" name="Attendance Slid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2640" y="5693104"/>
            <a:ext cx="609600" cy="609600"/>
          </a:xfrm>
          <a:prstGeom prst="rect">
            <a:avLst/>
          </a:prstGeom>
        </p:spPr>
      </p:pic>
    </p:spTree>
    <p:extLst>
      <p:ext uri="{BB962C8B-B14F-4D97-AF65-F5344CB8AC3E}">
        <p14:creationId xmlns:p14="http://schemas.microsoft.com/office/powerpoint/2010/main" val="2405912824"/>
      </p:ext>
    </p:extLst>
  </p:cSld>
  <p:clrMapOvr>
    <a:masterClrMapping/>
  </p:clrMapOvr>
  <mc:AlternateContent xmlns:mc="http://schemas.openxmlformats.org/markup-compatibility/2006" xmlns:p14="http://schemas.microsoft.com/office/powerpoint/2010/main">
    <mc:Choice Requires="p14">
      <p:transition p14:dur="100" advClick="0" advTm="101000">
        <p:cut/>
      </p:transition>
    </mc:Choice>
    <mc:Fallback xmlns="">
      <p:transition advClick="0" advTm="10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3: Why are students absent?</a:t>
            </a:r>
            <a:endParaRPr lang="en-US" dirty="0"/>
          </a:p>
        </p:txBody>
      </p:sp>
      <p:sp>
        <p:nvSpPr>
          <p:cNvPr id="3" name="Text Placeholder 2"/>
          <p:cNvSpPr>
            <a:spLocks noGrp="1"/>
          </p:cNvSpPr>
          <p:nvPr>
            <p:ph type="body" sz="quarter" idx="10"/>
          </p:nvPr>
        </p:nvSpPr>
        <p:spPr/>
        <p:txBody>
          <a:bodyPr/>
          <a:lstStyle/>
          <a:p>
            <a:pPr>
              <a:spcAft>
                <a:spcPts val="1200"/>
              </a:spcAft>
            </a:pPr>
            <a:r>
              <a:rPr lang="en-US" dirty="0" smtClean="0"/>
              <a:t>Many factors are common from preschool through high school</a:t>
            </a:r>
          </a:p>
          <a:p>
            <a:pPr lvl="1">
              <a:spcAft>
                <a:spcPts val="1200"/>
              </a:spcAft>
            </a:pPr>
            <a:r>
              <a:rPr lang="en-US" dirty="0" smtClean="0"/>
              <a:t>Health</a:t>
            </a:r>
            <a:r>
              <a:rPr lang="en-US" dirty="0"/>
              <a:t> </a:t>
            </a:r>
            <a:r>
              <a:rPr lang="en-US" dirty="0" smtClean="0"/>
              <a:t>and health care</a:t>
            </a:r>
          </a:p>
          <a:p>
            <a:pPr lvl="1">
              <a:spcAft>
                <a:spcPts val="1200"/>
              </a:spcAft>
            </a:pPr>
            <a:r>
              <a:rPr lang="en-US" dirty="0" smtClean="0"/>
              <a:t>Family/background factors </a:t>
            </a:r>
          </a:p>
          <a:p>
            <a:pPr lvl="1">
              <a:spcAft>
                <a:spcPts val="1200"/>
              </a:spcAft>
            </a:pPr>
            <a:r>
              <a:rPr lang="en-US" dirty="0" smtClean="0"/>
              <a:t>Classroom and school factors</a:t>
            </a:r>
          </a:p>
          <a:p>
            <a:pPr>
              <a:spcAft>
                <a:spcPts val="1200"/>
              </a:spcAft>
            </a:pPr>
            <a:r>
              <a:rPr lang="en-US" dirty="0" smtClean="0"/>
              <a:t>High school brings additional challenges</a:t>
            </a:r>
            <a:endParaRPr lang="en-US" dirty="0"/>
          </a:p>
        </p:txBody>
      </p:sp>
      <p:pic>
        <p:nvPicPr>
          <p:cNvPr id="4" name="Attendance Slid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562600"/>
            <a:ext cx="609600" cy="609600"/>
          </a:xfrm>
          <a:prstGeom prst="rect">
            <a:avLst/>
          </a:prstGeom>
        </p:spPr>
      </p:pic>
    </p:spTree>
    <p:extLst>
      <p:ext uri="{BB962C8B-B14F-4D97-AF65-F5344CB8AC3E}">
        <p14:creationId xmlns:p14="http://schemas.microsoft.com/office/powerpoint/2010/main" val="746410346"/>
      </p:ext>
    </p:extLst>
  </p:cSld>
  <p:clrMapOvr>
    <a:masterClrMapping/>
  </p:clrMapOvr>
  <mc:AlternateContent xmlns:mc="http://schemas.openxmlformats.org/markup-compatibility/2006" xmlns:p14="http://schemas.microsoft.com/office/powerpoint/2010/main">
    <mc:Choice Requires="p14">
      <p:transition p14:dur="100" advClick="0" advTm="29000">
        <p:cut/>
      </p:transition>
    </mc:Choice>
    <mc:Fallback xmlns="">
      <p:transition advClick="0" advTm="29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preschool</a:t>
            </a:r>
            <a:r>
              <a:rPr lang="en-US" dirty="0" smtClean="0"/>
              <a:t/>
            </a:r>
            <a:br>
              <a:rPr lang="en-US" dirty="0" smtClean="0"/>
            </a:br>
            <a:r>
              <a:rPr lang="en-US" dirty="0" smtClean="0"/>
              <a:t>Health, logistics, and family-related reasons account for 80 percent of why children miss school</a:t>
            </a:r>
            <a:endParaRPr lang="en-US" dirty="0"/>
          </a:p>
        </p:txBody>
      </p:sp>
      <p:sp>
        <p:nvSpPr>
          <p:cNvPr id="5" name="TextBox 1"/>
          <p:cNvSpPr txBox="1"/>
          <p:nvPr/>
        </p:nvSpPr>
        <p:spPr>
          <a:xfrm>
            <a:off x="304800" y="5872988"/>
            <a:ext cx="8686800" cy="4377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i="1" dirty="0" smtClean="0">
                <a:solidFill>
                  <a:srgbClr val="000000"/>
                </a:solidFill>
                <a:latin typeface="Calibri" pitchFamily="34" charset="0"/>
                <a:cs typeface="Calibri" pitchFamily="34" charset="0"/>
              </a:rPr>
              <a:t>Note: "Other</a:t>
            </a:r>
            <a:r>
              <a:rPr lang="en-US" sz="1400" i="1" dirty="0">
                <a:solidFill>
                  <a:srgbClr val="000000"/>
                </a:solidFill>
                <a:latin typeface="Calibri" pitchFamily="34" charset="0"/>
                <a:cs typeface="Calibri" pitchFamily="34" charset="0"/>
              </a:rPr>
              <a:t>" </a:t>
            </a:r>
            <a:r>
              <a:rPr lang="en-US" sz="1400" i="1" dirty="0" smtClean="0">
                <a:solidFill>
                  <a:srgbClr val="000000"/>
                </a:solidFill>
                <a:latin typeface="Calibri" pitchFamily="34" charset="0"/>
                <a:cs typeface="Calibri" pitchFamily="34" charset="0"/>
              </a:rPr>
              <a:t>includes </a:t>
            </a:r>
            <a:r>
              <a:rPr lang="en-US" sz="1400" i="1" dirty="0">
                <a:solidFill>
                  <a:srgbClr val="000000"/>
                </a:solidFill>
                <a:latin typeface="Calibri" pitchFamily="34" charset="0"/>
                <a:cs typeface="Calibri" pitchFamily="34" charset="0"/>
              </a:rPr>
              <a:t>school phobia, lack</a:t>
            </a:r>
            <a:r>
              <a:rPr lang="en-US" sz="1400" i="1" baseline="0" dirty="0">
                <a:solidFill>
                  <a:srgbClr val="000000"/>
                </a:solidFill>
                <a:latin typeface="Calibri" pitchFamily="34" charset="0"/>
                <a:cs typeface="Calibri" pitchFamily="34" charset="0"/>
              </a:rPr>
              <a:t> of sleep, religious observances, weather, safety issues, and a general other category. </a:t>
            </a:r>
            <a:endParaRPr lang="en-US" sz="1400" i="1" baseline="0" dirty="0" smtClean="0">
              <a:solidFill>
                <a:srgbClr val="000000"/>
              </a:solidFill>
              <a:latin typeface="Calibri" pitchFamily="34" charset="0"/>
              <a:cs typeface="Calibri"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1744098797"/>
              </p:ext>
            </p:extLst>
          </p:nvPr>
        </p:nvGraphicFramePr>
        <p:xfrm>
          <a:off x="1340167" y="1549082"/>
          <a:ext cx="6616066" cy="416623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2336800" y="64365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Ehrlich, Gwynne, Pareja, &amp; Allensworth (2013)</a:t>
            </a:r>
            <a:endParaRPr lang="en-US" sz="1600" i="1" dirty="0">
              <a:solidFill>
                <a:schemeClr val="bg1"/>
              </a:solidFill>
              <a:latin typeface="Calibri" panose="020F0502020204030204" pitchFamily="34" charset="0"/>
            </a:endParaRPr>
          </a:p>
        </p:txBody>
      </p:sp>
      <p:pic>
        <p:nvPicPr>
          <p:cNvPr id="3" name="Attendance Slid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2800" y="5237988"/>
            <a:ext cx="609600" cy="609600"/>
          </a:xfrm>
          <a:prstGeom prst="rect">
            <a:avLst/>
          </a:prstGeom>
        </p:spPr>
      </p:pic>
    </p:spTree>
    <p:extLst>
      <p:ext uri="{BB962C8B-B14F-4D97-AF65-F5344CB8AC3E}">
        <p14:creationId xmlns:p14="http://schemas.microsoft.com/office/powerpoint/2010/main" val="420395697"/>
      </p:ext>
    </p:extLst>
  </p:cSld>
  <p:clrMapOvr>
    <a:masterClrMapping/>
  </p:clrMapOvr>
  <mc:AlternateContent xmlns:mc="http://schemas.openxmlformats.org/markup-compatibility/2006" xmlns:p14="http://schemas.microsoft.com/office/powerpoint/2010/main">
    <mc:Choice Requires="p14">
      <p:transition p14:dur="100" advClick="0" advTm="37000">
        <p:cut/>
      </p:transition>
    </mc:Choice>
    <mc:Fallback xmlns="">
      <p:transition advClick="0" advTm="37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248" y="459009"/>
            <a:ext cx="8412162" cy="653859"/>
          </a:xfrm>
        </p:spPr>
        <p:txBody>
          <a:bodyPr/>
          <a:lstStyle/>
          <a:p>
            <a:r>
              <a:rPr lang="en-US" dirty="0" smtClean="0">
                <a:solidFill>
                  <a:srgbClr val="C00000"/>
                </a:solidFill>
              </a:rPr>
              <a:t>Today’s presentation</a:t>
            </a:r>
            <a:endParaRPr lang="en-US" dirty="0">
              <a:solidFill>
                <a:srgbClr val="C00000"/>
              </a:solidFill>
            </a:endParaRPr>
          </a:p>
        </p:txBody>
      </p:sp>
      <p:sp>
        <p:nvSpPr>
          <p:cNvPr id="3" name="Text Placeholder 2"/>
          <p:cNvSpPr>
            <a:spLocks noGrp="1"/>
          </p:cNvSpPr>
          <p:nvPr>
            <p:ph type="body" sz="quarter" idx="10"/>
          </p:nvPr>
        </p:nvSpPr>
        <p:spPr>
          <a:xfrm>
            <a:off x="390248" y="1112868"/>
            <a:ext cx="8412162" cy="2808161"/>
          </a:xfrm>
        </p:spPr>
        <p:txBody>
          <a:bodyPr/>
          <a:lstStyle/>
          <a:p>
            <a:pPr>
              <a:spcAft>
                <a:spcPts val="600"/>
              </a:spcAft>
            </a:pPr>
            <a:r>
              <a:rPr lang="en-US" dirty="0"/>
              <a:t>How much of a problem is </a:t>
            </a:r>
            <a:r>
              <a:rPr lang="en-US" dirty="0" smtClean="0"/>
              <a:t>absenteeism in CPS?</a:t>
            </a:r>
          </a:p>
          <a:p>
            <a:pPr>
              <a:spcAft>
                <a:spcPts val="600"/>
              </a:spcAft>
            </a:pPr>
            <a:r>
              <a:rPr lang="en-US" dirty="0" smtClean="0"/>
              <a:t>Why do absences matter when the district goal is college &amp; career readiness?</a:t>
            </a:r>
          </a:p>
          <a:p>
            <a:pPr>
              <a:spcAft>
                <a:spcPts val="600"/>
              </a:spcAft>
            </a:pPr>
            <a:r>
              <a:rPr lang="en-US" dirty="0" smtClean="0"/>
              <a:t>Why are students absent from school?</a:t>
            </a:r>
          </a:p>
          <a:p>
            <a:pPr>
              <a:spcAft>
                <a:spcPts val="600"/>
              </a:spcAft>
            </a:pPr>
            <a:r>
              <a:rPr lang="en-US" dirty="0" smtClean="0"/>
              <a:t>Can schools have much of an influence on attendance?</a:t>
            </a:r>
            <a:endParaRPr lang="en-US" dirty="0"/>
          </a:p>
        </p:txBody>
      </p:sp>
      <p:sp>
        <p:nvSpPr>
          <p:cNvPr id="4" name="Title 1"/>
          <p:cNvSpPr txBox="1">
            <a:spLocks/>
          </p:cNvSpPr>
          <p:nvPr/>
        </p:nvSpPr>
        <p:spPr>
          <a:xfrm>
            <a:off x="390248" y="4218209"/>
            <a:ext cx="8412162" cy="653859"/>
          </a:xfrm>
          <a:prstGeom prst="rect">
            <a:avLst/>
          </a:prstGeom>
          <a:noFill/>
          <a:ln>
            <a:noFill/>
          </a:ln>
        </p:spPr>
        <p:txBody>
          <a:bodyPr vert="horz" wrap="square" lIns="0" tIns="0" rIns="0" bIns="0" anchor="t">
            <a:noAutofit/>
          </a:bodyPr>
          <a:lstStyle>
            <a:lvl1pPr marL="0" indent="0" algn="l" defTabSz="457200" rtl="0" eaLnBrk="1" latinLnBrk="0" hangingPunct="1">
              <a:lnSpc>
                <a:spcPct val="100000"/>
              </a:lnSpc>
              <a:spcBef>
                <a:spcPct val="0"/>
              </a:spcBef>
              <a:buNone/>
              <a:tabLst/>
              <a:defRPr sz="3000" b="1" i="0" kern="1200">
                <a:solidFill>
                  <a:schemeClr val="tx1">
                    <a:lumMod val="50000"/>
                  </a:schemeClr>
                </a:solidFill>
                <a:latin typeface="Calibri" pitchFamily="34" charset="0"/>
                <a:ea typeface="+mj-ea"/>
                <a:cs typeface="Calibri" pitchFamily="34" charset="0"/>
              </a:defRPr>
            </a:lvl1pPr>
          </a:lstStyle>
          <a:p>
            <a:r>
              <a:rPr lang="en-US" dirty="0" smtClean="0">
                <a:solidFill>
                  <a:srgbClr val="C00000"/>
                </a:solidFill>
              </a:rPr>
              <a:t>Not in today’s presentation</a:t>
            </a:r>
            <a:endParaRPr lang="en-US" dirty="0">
              <a:solidFill>
                <a:srgbClr val="C00000"/>
              </a:solidFill>
            </a:endParaRPr>
          </a:p>
        </p:txBody>
      </p:sp>
      <p:sp>
        <p:nvSpPr>
          <p:cNvPr id="5" name="Text Placeholder 2"/>
          <p:cNvSpPr txBox="1">
            <a:spLocks/>
          </p:cNvSpPr>
          <p:nvPr/>
        </p:nvSpPr>
        <p:spPr>
          <a:xfrm>
            <a:off x="390248" y="4872069"/>
            <a:ext cx="8412162" cy="1235434"/>
          </a:xfrm>
          <a:prstGeom prst="rect">
            <a:avLst/>
          </a:prstGeom>
        </p:spPr>
        <p:txBody>
          <a:bodyPr vert="horz" lIns="0" tIns="0" rIns="0" bIns="0"/>
          <a:lstStyle>
            <a:lvl1pPr marL="342900" indent="-342900" algn="l" defTabSz="457200" rtl="0" eaLnBrk="1" latinLnBrk="0" hangingPunct="1">
              <a:spcBef>
                <a:spcPct val="20000"/>
              </a:spcBef>
              <a:spcAft>
                <a:spcPts val="0"/>
              </a:spcAft>
              <a:buFont typeface="Wingdings" charset="2"/>
              <a:buChar char="§"/>
              <a:defRPr sz="2800" kern="1200" baseline="0">
                <a:solidFill>
                  <a:schemeClr val="tx1">
                    <a:lumMod val="50000"/>
                  </a:schemeClr>
                </a:solidFill>
                <a:latin typeface="Calibri" pitchFamily="34" charset="0"/>
                <a:ea typeface="+mn-ea"/>
                <a:cs typeface="Calibri" pitchFamily="34" charset="0"/>
              </a:defRPr>
            </a:lvl1pPr>
            <a:lvl2pPr marL="649224" indent="-285750" algn="l" defTabSz="457200" rtl="0" eaLnBrk="1" latinLnBrk="0" hangingPunct="1">
              <a:spcBef>
                <a:spcPct val="20000"/>
              </a:spcBef>
              <a:spcAft>
                <a:spcPts val="600"/>
              </a:spcAft>
              <a:buFont typeface="Lucida Grande"/>
              <a:buChar char="-"/>
              <a:defRPr sz="2600" kern="1200" baseline="0">
                <a:solidFill>
                  <a:schemeClr val="tx1">
                    <a:lumMod val="50000"/>
                  </a:schemeClr>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US" dirty="0" smtClean="0"/>
              <a:t>Differences in attendance by student background </a:t>
            </a:r>
          </a:p>
          <a:p>
            <a:pPr>
              <a:spcBef>
                <a:spcPts val="0"/>
              </a:spcBef>
              <a:spcAft>
                <a:spcPts val="600"/>
              </a:spcAft>
            </a:pPr>
            <a:r>
              <a:rPr lang="en-US" dirty="0" smtClean="0"/>
              <a:t>Differences in attendance across the year</a:t>
            </a:r>
          </a:p>
          <a:p>
            <a:pPr marL="0" indent="0">
              <a:spcBef>
                <a:spcPts val="0"/>
              </a:spcBef>
              <a:spcAft>
                <a:spcPts val="600"/>
              </a:spcAft>
              <a:buNone/>
            </a:pPr>
            <a:endParaRPr lang="en-US" sz="2400" dirty="0"/>
          </a:p>
        </p:txBody>
      </p:sp>
      <p:pic>
        <p:nvPicPr>
          <p:cNvPr id="6" name="Attendance Slide2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2810" y="5651500"/>
            <a:ext cx="609600" cy="609600"/>
          </a:xfrm>
          <a:prstGeom prst="rect">
            <a:avLst/>
          </a:prstGeom>
        </p:spPr>
      </p:pic>
    </p:spTree>
    <p:extLst>
      <p:ext uri="{BB962C8B-B14F-4D97-AF65-F5344CB8AC3E}">
        <p14:creationId xmlns:p14="http://schemas.microsoft.com/office/powerpoint/2010/main" val="2331259047"/>
      </p:ext>
    </p:extLst>
  </p:cSld>
  <p:clrMapOvr>
    <a:masterClrMapping/>
  </p:clrMapOvr>
  <mc:AlternateContent xmlns:mc="http://schemas.openxmlformats.org/markup-compatibility/2006" xmlns:p14="http://schemas.microsoft.com/office/powerpoint/2010/main">
    <mc:Choice Requires="p14">
      <p:transition p14:dur="100" advClick="0" advTm="41000">
        <p:cut/>
      </p:transition>
    </mc:Choice>
    <mc:Fallback xmlns="">
      <p:transition advClick="0"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preschool</a:t>
            </a:r>
            <a:r>
              <a:rPr lang="en-US" dirty="0" smtClean="0"/>
              <a:t/>
            </a:r>
            <a:br>
              <a:rPr lang="en-US" dirty="0" smtClean="0"/>
            </a:br>
            <a:r>
              <a:rPr lang="en-US" dirty="0" smtClean="0"/>
              <a:t>Besides illness, there are many obstacles </a:t>
            </a:r>
            <a:r>
              <a:rPr lang="en-US" dirty="0"/>
              <a:t>that families </a:t>
            </a:r>
            <a:r>
              <a:rPr lang="en-US" dirty="0" smtClean="0"/>
              <a:t>face</a:t>
            </a:r>
            <a:endParaRPr lang="en-US" dirty="0"/>
          </a:p>
        </p:txBody>
      </p:sp>
      <p:sp>
        <p:nvSpPr>
          <p:cNvPr id="3" name="Text Placeholder 2"/>
          <p:cNvSpPr>
            <a:spLocks noGrp="1"/>
          </p:cNvSpPr>
          <p:nvPr>
            <p:ph type="body" sz="quarter" idx="10"/>
          </p:nvPr>
        </p:nvSpPr>
        <p:spPr>
          <a:xfrm>
            <a:off x="390248" y="1701478"/>
            <a:ext cx="8412162" cy="3864304"/>
          </a:xfrm>
        </p:spPr>
        <p:txBody>
          <a:bodyPr/>
          <a:lstStyle/>
          <a:p>
            <a:pPr>
              <a:buFont typeface="Wingdings" pitchFamily="2" charset="2"/>
              <a:buChar char="§"/>
            </a:pPr>
            <a:r>
              <a:rPr lang="en-US" sz="2600" dirty="0" smtClean="0">
                <a:solidFill>
                  <a:srgbClr val="C00000"/>
                </a:solidFill>
              </a:rPr>
              <a:t>Obstacles families face</a:t>
            </a:r>
            <a:endParaRPr lang="en-US" sz="2600" dirty="0">
              <a:solidFill>
                <a:srgbClr val="C00000"/>
              </a:solidFill>
            </a:endParaRPr>
          </a:p>
          <a:p>
            <a:pPr lvl="1">
              <a:spcAft>
                <a:spcPts val="0"/>
              </a:spcAft>
              <a:buFont typeface="Calibri" pitchFamily="34" charset="0"/>
              <a:buChar char="‒"/>
            </a:pPr>
            <a:r>
              <a:rPr lang="en-US" sz="2400" dirty="0"/>
              <a:t>Trouble getting child to/from school </a:t>
            </a:r>
          </a:p>
          <a:p>
            <a:pPr lvl="1">
              <a:spcAft>
                <a:spcPts val="0"/>
              </a:spcAft>
              <a:buFont typeface="Calibri" pitchFamily="34" charset="0"/>
              <a:buChar char="‒"/>
            </a:pPr>
            <a:r>
              <a:rPr lang="en-US" sz="2400" dirty="0"/>
              <a:t>Parent/sibling sick</a:t>
            </a:r>
          </a:p>
          <a:p>
            <a:pPr lvl="1">
              <a:spcAft>
                <a:spcPts val="0"/>
              </a:spcAft>
              <a:buFont typeface="Calibri" pitchFamily="34" charset="0"/>
              <a:buChar char="‒"/>
            </a:pPr>
            <a:r>
              <a:rPr lang="en-US" sz="2400" dirty="0"/>
              <a:t>Family emergency</a:t>
            </a:r>
          </a:p>
          <a:p>
            <a:pPr lvl="1">
              <a:spcAft>
                <a:spcPts val="1200"/>
              </a:spcAft>
              <a:buFont typeface="Calibri" pitchFamily="34" charset="0"/>
              <a:buChar char="‒"/>
            </a:pPr>
            <a:r>
              <a:rPr lang="en-US" sz="2400" dirty="0" smtClean="0"/>
              <a:t>Child </a:t>
            </a:r>
            <a:r>
              <a:rPr lang="en-US" sz="2400" dirty="0"/>
              <a:t>care issues</a:t>
            </a:r>
          </a:p>
          <a:p>
            <a:pPr>
              <a:buFont typeface="Wingdings" pitchFamily="2" charset="2"/>
              <a:buChar char="§"/>
            </a:pPr>
            <a:r>
              <a:rPr lang="en-US" sz="2600" dirty="0">
                <a:solidFill>
                  <a:srgbClr val="C00000"/>
                </a:solidFill>
              </a:rPr>
              <a:t>Some family circumstances can make managing these obstacles more difficult</a:t>
            </a:r>
          </a:p>
          <a:p>
            <a:pPr lvl="1">
              <a:buFont typeface="Calibri" pitchFamily="34" charset="0"/>
              <a:buChar char="‐"/>
            </a:pPr>
            <a:r>
              <a:rPr lang="en-US" sz="2400" dirty="0"/>
              <a:t>Single parenthood, poor parental health, using public transportation to school, living in poverty</a:t>
            </a:r>
          </a:p>
          <a:p>
            <a:endParaRPr lang="en-US" dirty="0"/>
          </a:p>
        </p:txBody>
      </p:sp>
      <p:sp>
        <p:nvSpPr>
          <p:cNvPr id="4" name="TextBox 3"/>
          <p:cNvSpPr txBox="1"/>
          <p:nvPr/>
        </p:nvSpPr>
        <p:spPr>
          <a:xfrm>
            <a:off x="2336800" y="64365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Ehrlich, Gwynne, Pareja, &amp; Allensworth (2013)</a:t>
            </a:r>
            <a:endParaRPr lang="en-US" sz="1600" i="1" dirty="0">
              <a:solidFill>
                <a:schemeClr val="bg1"/>
              </a:solidFill>
              <a:latin typeface="Calibri" panose="020F0502020204030204" pitchFamily="34" charset="0"/>
            </a:endParaRPr>
          </a:p>
        </p:txBody>
      </p:sp>
      <p:pic>
        <p:nvPicPr>
          <p:cNvPr id="5" name="Attendance Slide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6310" y="5565782"/>
            <a:ext cx="609600" cy="609600"/>
          </a:xfrm>
          <a:prstGeom prst="rect">
            <a:avLst/>
          </a:prstGeom>
        </p:spPr>
      </p:pic>
    </p:spTree>
    <p:extLst>
      <p:ext uri="{BB962C8B-B14F-4D97-AF65-F5344CB8AC3E}">
        <p14:creationId xmlns:p14="http://schemas.microsoft.com/office/powerpoint/2010/main" val="2009916900"/>
      </p:ext>
    </p:extLst>
  </p:cSld>
  <p:clrMapOvr>
    <a:masterClrMapping/>
  </p:clrMapOvr>
  <mc:AlternateContent xmlns:mc="http://schemas.openxmlformats.org/markup-compatibility/2006" xmlns:p14="http://schemas.microsoft.com/office/powerpoint/2010/main">
    <mc:Choice Requires="p14">
      <p:transition p14:dur="100" advClick="0" advTm="38000">
        <p:cut/>
      </p:transition>
    </mc:Choice>
    <mc:Fallback xmlns="">
      <p:transition advClick="0" advTm="38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middle school and high school</a:t>
            </a:r>
            <a:r>
              <a:rPr lang="en-US" dirty="0" smtClean="0"/>
              <a:t>, illness is the primary reason for absences; other reasons become more common in high school</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611754545"/>
              </p:ext>
            </p:extLst>
          </p:nvPr>
        </p:nvGraphicFramePr>
        <p:xfrm>
          <a:off x="185043" y="1511300"/>
          <a:ext cx="4153278" cy="46715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extLst>
              <p:ext uri="{D42A27DB-BD31-4B8C-83A1-F6EECF244321}">
                <p14:modId xmlns:p14="http://schemas.microsoft.com/office/powerpoint/2010/main" val="1204363873"/>
              </p:ext>
            </p:extLst>
          </p:nvPr>
        </p:nvGraphicFramePr>
        <p:xfrm>
          <a:off x="4129590" y="1511300"/>
          <a:ext cx="4774420" cy="4767257"/>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p:cNvSpPr txBox="1"/>
          <p:nvPr/>
        </p:nvSpPr>
        <p:spPr>
          <a:xfrm>
            <a:off x="2336800" y="64365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CCSR analysis of 2007 student survey data</a:t>
            </a:r>
            <a:endParaRPr lang="en-US" sz="1600" i="1" dirty="0">
              <a:solidFill>
                <a:schemeClr val="bg1"/>
              </a:solidFill>
              <a:latin typeface="Calibri" panose="020F0502020204030204" pitchFamily="34" charset="0"/>
            </a:endParaRPr>
          </a:p>
        </p:txBody>
      </p:sp>
      <p:pic>
        <p:nvPicPr>
          <p:cNvPr id="3" name="Attendance Slid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94410" y="5573272"/>
            <a:ext cx="609600" cy="609600"/>
          </a:xfrm>
          <a:prstGeom prst="rect">
            <a:avLst/>
          </a:prstGeom>
        </p:spPr>
      </p:pic>
    </p:spTree>
    <p:extLst>
      <p:ext uri="{BB962C8B-B14F-4D97-AF65-F5344CB8AC3E}">
        <p14:creationId xmlns:p14="http://schemas.microsoft.com/office/powerpoint/2010/main" val="3865954751"/>
      </p:ext>
    </p:extLst>
  </p:cSld>
  <p:clrMapOvr>
    <a:masterClrMapping/>
  </p:clrMapOvr>
  <mc:AlternateContent xmlns:mc="http://schemas.openxmlformats.org/markup-compatibility/2006" xmlns:p14="http://schemas.microsoft.com/office/powerpoint/2010/main">
    <mc:Choice Requires="p14">
      <p:transition p14:dur="100" advClick="0" advTm="50000">
        <p:cut/>
      </p:transition>
    </mc:Choice>
    <mc:Fallback xmlns="">
      <p:transition advClick="0" advTm="5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same students have many more unexcused absences in 9</a:t>
            </a:r>
            <a:r>
              <a:rPr lang="en-US" baseline="30000" dirty="0"/>
              <a:t>th</a:t>
            </a:r>
            <a:r>
              <a:rPr lang="en-US" dirty="0"/>
              <a:t> grade than in 8</a:t>
            </a:r>
            <a:r>
              <a:rPr lang="en-US" baseline="30000" dirty="0"/>
              <a:t>th</a:t>
            </a:r>
            <a:r>
              <a:rPr lang="en-US" dirty="0"/>
              <a:t> grade</a:t>
            </a:r>
          </a:p>
        </p:txBody>
      </p:sp>
      <p:graphicFrame>
        <p:nvGraphicFramePr>
          <p:cNvPr id="4" name="Chart 3"/>
          <p:cNvGraphicFramePr>
            <a:graphicFrameLocks noGrp="1"/>
          </p:cNvGraphicFramePr>
          <p:nvPr>
            <p:extLst>
              <p:ext uri="{D42A27DB-BD31-4B8C-83A1-F6EECF244321}">
                <p14:modId xmlns:p14="http://schemas.microsoft.com/office/powerpoint/2010/main" val="3628125041"/>
              </p:ext>
            </p:extLst>
          </p:nvPr>
        </p:nvGraphicFramePr>
        <p:xfrm>
          <a:off x="955040" y="1381760"/>
          <a:ext cx="7437120" cy="490728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2210764" y="6364800"/>
            <a:ext cx="5243331" cy="492443"/>
          </a:xfrm>
          <a:prstGeom prst="rect">
            <a:avLst/>
          </a:prstGeom>
          <a:noFill/>
          <a:ln>
            <a:solidFill>
              <a:schemeClr val="bg1"/>
            </a:solidFill>
          </a:ln>
        </p:spPr>
        <p:txBody>
          <a:bodyPr wrap="square" rtlCol="0">
            <a:spAutoFit/>
          </a:bodyPr>
          <a:lstStyle/>
          <a:p>
            <a:pPr algn="ctr"/>
            <a:r>
              <a:rPr lang="en-US" sz="1300" i="1" dirty="0" smtClean="0">
                <a:solidFill>
                  <a:schemeClr val="bg1"/>
                </a:solidFill>
                <a:latin typeface="Calibri" panose="020F0502020204030204" pitchFamily="34" charset="0"/>
              </a:rPr>
              <a:t>Source: Based on Rosenkranz, de la Torre, Stevens, &amp; Allensworth (forthcoming); updated with 2011-12 to 2012-13 data</a:t>
            </a:r>
            <a:endParaRPr lang="en-US" sz="1300" i="1" dirty="0">
              <a:solidFill>
                <a:schemeClr val="bg1"/>
              </a:solidFill>
              <a:latin typeface="Calibri" panose="020F0502020204030204" pitchFamily="34" charset="0"/>
            </a:endParaRPr>
          </a:p>
        </p:txBody>
      </p:sp>
      <p:pic>
        <p:nvPicPr>
          <p:cNvPr id="3" name="Attendance Slide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2160" y="5679440"/>
            <a:ext cx="609600" cy="609600"/>
          </a:xfrm>
          <a:prstGeom prst="rect">
            <a:avLst/>
          </a:prstGeom>
        </p:spPr>
      </p:pic>
    </p:spTree>
    <p:extLst>
      <p:ext uri="{BB962C8B-B14F-4D97-AF65-F5344CB8AC3E}">
        <p14:creationId xmlns:p14="http://schemas.microsoft.com/office/powerpoint/2010/main" val="1832472654"/>
      </p:ext>
    </p:extLst>
  </p:cSld>
  <p:clrMapOvr>
    <a:masterClrMapping/>
  </p:clrMapOvr>
  <mc:AlternateContent xmlns:mc="http://schemas.openxmlformats.org/markup-compatibility/2006" xmlns:p14="http://schemas.microsoft.com/office/powerpoint/2010/main">
    <mc:Choice Requires="p14">
      <p:transition p14:dur="100" advClick="0" advTm="37000">
        <p:cut/>
      </p:transition>
    </mc:Choice>
    <mc:Fallback xmlns="">
      <p:transition advClick="0" advTm="37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high school</a:t>
            </a:r>
            <a:r>
              <a:rPr lang="en-US" dirty="0" smtClean="0"/>
              <a:t/>
            </a:r>
            <a:br>
              <a:rPr lang="en-US" dirty="0" smtClean="0"/>
            </a:br>
            <a:r>
              <a:rPr lang="en-US" dirty="0" smtClean="0"/>
              <a:t>There are additional reasons for missing school</a:t>
            </a:r>
            <a:endParaRPr lang="en-US" dirty="0"/>
          </a:p>
        </p:txBody>
      </p:sp>
      <p:sp>
        <p:nvSpPr>
          <p:cNvPr id="3" name="Text Placeholder 2"/>
          <p:cNvSpPr>
            <a:spLocks noGrp="1"/>
          </p:cNvSpPr>
          <p:nvPr>
            <p:ph type="body" sz="quarter" idx="10"/>
          </p:nvPr>
        </p:nvSpPr>
        <p:spPr>
          <a:xfrm>
            <a:off x="390248" y="1143000"/>
            <a:ext cx="8412162" cy="4270704"/>
          </a:xfrm>
        </p:spPr>
        <p:txBody>
          <a:bodyPr/>
          <a:lstStyle/>
          <a:p>
            <a:pPr>
              <a:spcAft>
                <a:spcPts val="1200"/>
              </a:spcAft>
            </a:pPr>
            <a:r>
              <a:rPr lang="en-US" sz="2600" dirty="0"/>
              <a:t>High school context makes it more difficult for teachers to monitor and address student behavior</a:t>
            </a:r>
            <a:endParaRPr lang="en-US" sz="2600" dirty="0">
              <a:sym typeface="Wingdings" pitchFamily="2" charset="2"/>
            </a:endParaRPr>
          </a:p>
          <a:p>
            <a:r>
              <a:rPr lang="en-US" sz="2600" dirty="0" smtClean="0"/>
              <a:t>Problems </a:t>
            </a:r>
            <a:r>
              <a:rPr lang="en-US" sz="2600" dirty="0"/>
              <a:t>getting to school on time</a:t>
            </a:r>
          </a:p>
          <a:p>
            <a:pPr lvl="1">
              <a:spcAft>
                <a:spcPts val="1200"/>
              </a:spcAft>
            </a:pPr>
            <a:r>
              <a:rPr lang="en-US" sz="2400" dirty="0">
                <a:sym typeface="Wingdings" pitchFamily="2" charset="2"/>
              </a:rPr>
              <a:t>Transportation issues—buses, </a:t>
            </a:r>
            <a:r>
              <a:rPr lang="en-US" sz="2400" dirty="0" smtClean="0">
                <a:sym typeface="Wingdings" pitchFamily="2" charset="2"/>
              </a:rPr>
              <a:t>distance</a:t>
            </a:r>
          </a:p>
          <a:p>
            <a:r>
              <a:rPr lang="en-US" sz="2600" dirty="0" smtClean="0">
                <a:sym typeface="Wingdings" pitchFamily="2" charset="2"/>
              </a:rPr>
              <a:t>Safety</a:t>
            </a:r>
          </a:p>
          <a:p>
            <a:pPr lvl="1">
              <a:spcAft>
                <a:spcPts val="1200"/>
              </a:spcAft>
            </a:pPr>
            <a:r>
              <a:rPr lang="en-US" sz="2400" dirty="0" smtClean="0">
                <a:sym typeface="Wingdings" pitchFamily="2" charset="2"/>
              </a:rPr>
              <a:t>Avoiding fights</a:t>
            </a:r>
            <a:endParaRPr lang="en-US" sz="2400" dirty="0">
              <a:sym typeface="Wingdings" pitchFamily="2" charset="2"/>
            </a:endParaRPr>
          </a:p>
          <a:p>
            <a:r>
              <a:rPr lang="en-US" sz="2600" dirty="0" smtClean="0">
                <a:sym typeface="Wingdings" pitchFamily="2" charset="2"/>
              </a:rPr>
              <a:t>Increased suspensions</a:t>
            </a:r>
          </a:p>
          <a:p>
            <a:endParaRPr lang="en-US" dirty="0" smtClean="0">
              <a:sym typeface="Wingdings" pitchFamily="2" charset="2"/>
            </a:endParaRPr>
          </a:p>
        </p:txBody>
      </p:sp>
      <p:graphicFrame>
        <p:nvGraphicFramePr>
          <p:cNvPr id="4" name="Table 3"/>
          <p:cNvGraphicFramePr>
            <a:graphicFrameLocks noGrp="1"/>
          </p:cNvGraphicFramePr>
          <p:nvPr>
            <p:extLst>
              <p:ext uri="{D42A27DB-BD31-4B8C-83A1-F6EECF244321}">
                <p14:modId xmlns:p14="http://schemas.microsoft.com/office/powerpoint/2010/main" val="1995870053"/>
              </p:ext>
            </p:extLst>
          </p:nvPr>
        </p:nvGraphicFramePr>
        <p:xfrm>
          <a:off x="1212850" y="4864100"/>
          <a:ext cx="6553200" cy="1419225"/>
        </p:xfrm>
        <a:graphic>
          <a:graphicData uri="http://schemas.openxmlformats.org/drawingml/2006/table">
            <a:tbl>
              <a:tblPr firstRow="1" bandRow="1">
                <a:tableStyleId>{5C22544A-7EE6-4342-B048-85BDC9FD1C3A}</a:tableStyleId>
              </a:tblPr>
              <a:tblGrid>
                <a:gridCol w="2564130"/>
                <a:gridCol w="1844040"/>
                <a:gridCol w="2145030"/>
              </a:tblGrid>
              <a:tr h="473075">
                <a:tc>
                  <a:txBody>
                    <a:bodyPr/>
                    <a:lstStyle/>
                    <a:p>
                      <a:endParaRPr lang="en-US" dirty="0"/>
                    </a:p>
                  </a:txBody>
                  <a:tcPr/>
                </a:tc>
                <a:tc>
                  <a:txBody>
                    <a:bodyPr/>
                    <a:lstStyle/>
                    <a:p>
                      <a:r>
                        <a:rPr lang="en-US" sz="2200" dirty="0" smtClean="0">
                          <a:latin typeface="Calibri" panose="020F0502020204030204" pitchFamily="34" charset="0"/>
                        </a:rPr>
                        <a:t>% Suspended</a:t>
                      </a:r>
                      <a:endParaRPr lang="en-US" sz="2200" dirty="0">
                        <a:latin typeface="Calibri" panose="020F0502020204030204" pitchFamily="34" charset="0"/>
                      </a:endParaRPr>
                    </a:p>
                  </a:txBody>
                  <a:tcPr/>
                </a:tc>
                <a:tc>
                  <a:txBody>
                    <a:bodyPr/>
                    <a:lstStyle/>
                    <a:p>
                      <a:r>
                        <a:rPr lang="en-US" sz="2200" dirty="0" smtClean="0">
                          <a:latin typeface="Calibri" panose="020F0502020204030204" pitchFamily="34" charset="0"/>
                        </a:rPr>
                        <a:t>Average # Days</a:t>
                      </a:r>
                      <a:endParaRPr lang="en-US" sz="2200" dirty="0">
                        <a:latin typeface="Calibri" panose="020F0502020204030204" pitchFamily="34" charset="0"/>
                      </a:endParaRPr>
                    </a:p>
                  </a:txBody>
                  <a:tcPr/>
                </a:tc>
              </a:tr>
              <a:tr h="473075">
                <a:tc>
                  <a:txBody>
                    <a:bodyPr/>
                    <a:lstStyle/>
                    <a:p>
                      <a:r>
                        <a:rPr lang="en-US" sz="2200" dirty="0" smtClean="0">
                          <a:solidFill>
                            <a:srgbClr val="000000"/>
                          </a:solidFill>
                          <a:latin typeface="Calibri" panose="020F0502020204030204" pitchFamily="34" charset="0"/>
                        </a:rPr>
                        <a:t>8</a:t>
                      </a:r>
                      <a:r>
                        <a:rPr lang="en-US" sz="2200" baseline="30000" dirty="0" smtClean="0">
                          <a:solidFill>
                            <a:srgbClr val="000000"/>
                          </a:solidFill>
                          <a:latin typeface="Calibri" panose="020F0502020204030204" pitchFamily="34" charset="0"/>
                        </a:rPr>
                        <a:t>th</a:t>
                      </a:r>
                      <a:r>
                        <a:rPr lang="en-US" sz="2200" dirty="0" smtClean="0">
                          <a:solidFill>
                            <a:srgbClr val="000000"/>
                          </a:solidFill>
                          <a:latin typeface="Calibri" panose="020F0502020204030204" pitchFamily="34" charset="0"/>
                        </a:rPr>
                        <a:t> grade</a:t>
                      </a:r>
                      <a:r>
                        <a:rPr lang="en-US" sz="2200" baseline="0" dirty="0" smtClean="0">
                          <a:solidFill>
                            <a:srgbClr val="000000"/>
                          </a:solidFill>
                          <a:latin typeface="Calibri" panose="020F0502020204030204" pitchFamily="34" charset="0"/>
                        </a:rPr>
                        <a:t> (2011-12)</a:t>
                      </a:r>
                      <a:endParaRPr lang="en-US" sz="2200" dirty="0">
                        <a:solidFill>
                          <a:srgbClr val="000000"/>
                        </a:solidFill>
                        <a:latin typeface="Calibri" panose="020F0502020204030204" pitchFamily="34" charset="0"/>
                      </a:endParaRPr>
                    </a:p>
                  </a:txBody>
                  <a:tcPr/>
                </a:tc>
                <a:tc>
                  <a:txBody>
                    <a:bodyPr/>
                    <a:lstStyle/>
                    <a:p>
                      <a:pPr algn="ctr"/>
                      <a:r>
                        <a:rPr lang="en-US" sz="2200" dirty="0" smtClean="0">
                          <a:solidFill>
                            <a:srgbClr val="000000"/>
                          </a:solidFill>
                          <a:latin typeface="Calibri" panose="020F0502020204030204" pitchFamily="34" charset="0"/>
                        </a:rPr>
                        <a:t>14</a:t>
                      </a:r>
                      <a:endParaRPr lang="en-US" sz="2200" dirty="0">
                        <a:solidFill>
                          <a:srgbClr val="000000"/>
                        </a:solidFill>
                        <a:latin typeface="Calibri" panose="020F0502020204030204" pitchFamily="34" charset="0"/>
                      </a:endParaRPr>
                    </a:p>
                  </a:txBody>
                  <a:tcPr/>
                </a:tc>
                <a:tc>
                  <a:txBody>
                    <a:bodyPr/>
                    <a:lstStyle/>
                    <a:p>
                      <a:pPr algn="ctr"/>
                      <a:r>
                        <a:rPr lang="en-US" sz="2200" dirty="0" smtClean="0">
                          <a:solidFill>
                            <a:srgbClr val="000000"/>
                          </a:solidFill>
                          <a:latin typeface="Calibri" panose="020F0502020204030204" pitchFamily="34" charset="0"/>
                        </a:rPr>
                        <a:t>4. 8</a:t>
                      </a:r>
                      <a:endParaRPr lang="en-US" sz="2200" dirty="0">
                        <a:solidFill>
                          <a:srgbClr val="000000"/>
                        </a:solidFill>
                        <a:latin typeface="Calibri" panose="020F0502020204030204" pitchFamily="34" charset="0"/>
                      </a:endParaRPr>
                    </a:p>
                  </a:txBody>
                  <a:tcPr/>
                </a:tc>
              </a:tr>
              <a:tr h="473075">
                <a:tc>
                  <a:txBody>
                    <a:bodyPr/>
                    <a:lstStyle/>
                    <a:p>
                      <a:r>
                        <a:rPr lang="en-US" sz="2200" dirty="0" smtClean="0">
                          <a:solidFill>
                            <a:srgbClr val="000000"/>
                          </a:solidFill>
                          <a:latin typeface="Calibri" panose="020F0502020204030204" pitchFamily="34" charset="0"/>
                        </a:rPr>
                        <a:t>9</a:t>
                      </a:r>
                      <a:r>
                        <a:rPr lang="en-US" sz="2200" baseline="30000" dirty="0" smtClean="0">
                          <a:solidFill>
                            <a:srgbClr val="000000"/>
                          </a:solidFill>
                          <a:latin typeface="Calibri" panose="020F0502020204030204" pitchFamily="34" charset="0"/>
                        </a:rPr>
                        <a:t>th</a:t>
                      </a:r>
                      <a:r>
                        <a:rPr lang="en-US" sz="2200" baseline="0" dirty="0" smtClean="0">
                          <a:solidFill>
                            <a:srgbClr val="000000"/>
                          </a:solidFill>
                          <a:latin typeface="Calibri" panose="020F0502020204030204" pitchFamily="34" charset="0"/>
                        </a:rPr>
                        <a:t> grade (2012-13)</a:t>
                      </a:r>
                      <a:endParaRPr lang="en-US" sz="2200" dirty="0">
                        <a:solidFill>
                          <a:srgbClr val="000000"/>
                        </a:solidFill>
                        <a:latin typeface="Calibri" panose="020F0502020204030204" pitchFamily="34" charset="0"/>
                      </a:endParaRPr>
                    </a:p>
                  </a:txBody>
                  <a:tcPr/>
                </a:tc>
                <a:tc>
                  <a:txBody>
                    <a:bodyPr/>
                    <a:lstStyle/>
                    <a:p>
                      <a:pPr algn="ctr"/>
                      <a:r>
                        <a:rPr lang="en-US" sz="2200" dirty="0" smtClean="0">
                          <a:solidFill>
                            <a:srgbClr val="000000"/>
                          </a:solidFill>
                          <a:latin typeface="Calibri" panose="020F0502020204030204" pitchFamily="34" charset="0"/>
                        </a:rPr>
                        <a:t>21</a:t>
                      </a:r>
                      <a:endParaRPr lang="en-US" sz="2200" dirty="0">
                        <a:solidFill>
                          <a:srgbClr val="000000"/>
                        </a:solidFill>
                        <a:latin typeface="Calibri" panose="020F0502020204030204" pitchFamily="34" charset="0"/>
                      </a:endParaRPr>
                    </a:p>
                  </a:txBody>
                  <a:tcPr/>
                </a:tc>
                <a:tc>
                  <a:txBody>
                    <a:bodyPr/>
                    <a:lstStyle/>
                    <a:p>
                      <a:pPr algn="ctr"/>
                      <a:r>
                        <a:rPr lang="en-US" sz="2200" dirty="0" smtClean="0">
                          <a:solidFill>
                            <a:srgbClr val="000000"/>
                          </a:solidFill>
                          <a:latin typeface="Calibri" panose="020F0502020204030204" pitchFamily="34" charset="0"/>
                        </a:rPr>
                        <a:t>5.7</a:t>
                      </a:r>
                      <a:endParaRPr lang="en-US" sz="2200" dirty="0">
                        <a:solidFill>
                          <a:srgbClr val="000000"/>
                        </a:solidFill>
                        <a:latin typeface="Calibri" panose="020F0502020204030204" pitchFamily="34" charset="0"/>
                      </a:endParaRPr>
                    </a:p>
                  </a:txBody>
                  <a:tcPr/>
                </a:tc>
              </a:tr>
            </a:tbl>
          </a:graphicData>
        </a:graphic>
      </p:graphicFrame>
      <p:sp>
        <p:nvSpPr>
          <p:cNvPr id="5" name="TextBox 4"/>
          <p:cNvSpPr txBox="1"/>
          <p:nvPr/>
        </p:nvSpPr>
        <p:spPr>
          <a:xfrm>
            <a:off x="2336800" y="6355257"/>
            <a:ext cx="4965700" cy="492443"/>
          </a:xfrm>
          <a:prstGeom prst="rect">
            <a:avLst/>
          </a:prstGeom>
          <a:noFill/>
          <a:ln>
            <a:solidFill>
              <a:schemeClr val="bg1"/>
            </a:solidFill>
          </a:ln>
        </p:spPr>
        <p:txBody>
          <a:bodyPr wrap="square" rtlCol="0">
            <a:spAutoFit/>
          </a:bodyPr>
          <a:lstStyle/>
          <a:p>
            <a:pPr algn="ctr"/>
            <a:r>
              <a:rPr lang="en-US" sz="1300" i="1" dirty="0" smtClean="0">
                <a:solidFill>
                  <a:schemeClr val="bg1"/>
                </a:solidFill>
                <a:latin typeface="Calibri" panose="020F0502020204030204" pitchFamily="34" charset="0"/>
              </a:rPr>
              <a:t>Source: CCSR analysis of 2009-10 CPS student interviews and </a:t>
            </a:r>
          </a:p>
          <a:p>
            <a:pPr algn="ctr"/>
            <a:r>
              <a:rPr lang="en-US" sz="1300" i="1" dirty="0" smtClean="0">
                <a:solidFill>
                  <a:schemeClr val="bg1"/>
                </a:solidFill>
                <a:latin typeface="Calibri" panose="020F0502020204030204" pitchFamily="34" charset="0"/>
              </a:rPr>
              <a:t>2011-12 to 2012-13 CPS administrative data</a:t>
            </a:r>
            <a:endParaRPr lang="en-US" sz="1300" i="1" dirty="0">
              <a:solidFill>
                <a:schemeClr val="bg1"/>
              </a:solidFill>
              <a:latin typeface="Calibri" panose="020F0502020204030204" pitchFamily="34" charset="0"/>
            </a:endParaRPr>
          </a:p>
        </p:txBody>
      </p:sp>
      <p:pic>
        <p:nvPicPr>
          <p:cNvPr id="6" name="Attendance Slid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2810" y="5575300"/>
            <a:ext cx="609600" cy="609600"/>
          </a:xfrm>
          <a:prstGeom prst="rect">
            <a:avLst/>
          </a:prstGeom>
        </p:spPr>
      </p:pic>
    </p:spTree>
    <p:extLst>
      <p:ext uri="{BB962C8B-B14F-4D97-AF65-F5344CB8AC3E}">
        <p14:creationId xmlns:p14="http://schemas.microsoft.com/office/powerpoint/2010/main" val="2941213708"/>
      </p:ext>
    </p:extLst>
  </p:cSld>
  <p:clrMapOvr>
    <a:masterClrMapping/>
  </p:clrMapOvr>
  <mc:AlternateContent xmlns:mc="http://schemas.openxmlformats.org/markup-compatibility/2006" xmlns:p14="http://schemas.microsoft.com/office/powerpoint/2010/main">
    <mc:Choice Requires="p14">
      <p:transition p14:dur="100" advClick="0" advTm="89000">
        <p:cut/>
      </p:transition>
    </mc:Choice>
    <mc:Fallback xmlns="">
      <p:transition advClick="0" advTm="89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high school</a:t>
            </a:r>
            <a:r>
              <a:rPr lang="en-US" dirty="0" smtClean="0"/>
              <a:t/>
            </a:r>
            <a:br>
              <a:rPr lang="en-US" dirty="0" smtClean="0"/>
            </a:br>
            <a:r>
              <a:rPr lang="en-US" dirty="0" smtClean="0"/>
              <a:t>Classroom factors matter:  The same student often has different attendance in different classes</a:t>
            </a:r>
            <a:endParaRPr lang="en-US" dirty="0"/>
          </a:p>
        </p:txBody>
      </p:sp>
      <p:sp>
        <p:nvSpPr>
          <p:cNvPr id="3" name="Text Placeholder 2"/>
          <p:cNvSpPr>
            <a:spLocks noGrp="1"/>
          </p:cNvSpPr>
          <p:nvPr>
            <p:ph type="body" sz="quarter" idx="10"/>
          </p:nvPr>
        </p:nvSpPr>
        <p:spPr>
          <a:xfrm>
            <a:off x="390248" y="1747520"/>
            <a:ext cx="8412162" cy="4016704"/>
          </a:xfrm>
        </p:spPr>
        <p:txBody>
          <a:bodyPr/>
          <a:lstStyle/>
          <a:p>
            <a:pPr>
              <a:spcAft>
                <a:spcPts val="600"/>
              </a:spcAft>
            </a:pPr>
            <a:r>
              <a:rPr lang="en-US" sz="2600" dirty="0"/>
              <a:t>Some teachers’ students miss 13 days more per semester than other teachers’ </a:t>
            </a:r>
            <a:r>
              <a:rPr lang="en-US" sz="2600" dirty="0" smtClean="0"/>
              <a:t>students</a:t>
            </a:r>
          </a:p>
          <a:p>
            <a:pPr marL="346075" lvl="1" indent="0">
              <a:spcAft>
                <a:spcPts val="1200"/>
              </a:spcAft>
              <a:buNone/>
            </a:pPr>
            <a:r>
              <a:rPr lang="en-US" sz="1800" i="1" dirty="0"/>
              <a:t>Among teachers who share the same students, and controlling for structural characteristics of the class </a:t>
            </a:r>
            <a:r>
              <a:rPr lang="en-US" sz="2000" dirty="0" smtClean="0"/>
              <a:t> </a:t>
            </a:r>
            <a:endParaRPr lang="en-US" sz="2000" dirty="0"/>
          </a:p>
          <a:p>
            <a:pPr>
              <a:spcBef>
                <a:spcPts val="1200"/>
              </a:spcBef>
              <a:spcAft>
                <a:spcPts val="600"/>
              </a:spcAft>
            </a:pPr>
            <a:r>
              <a:rPr lang="en-US" sz="2600" dirty="0" smtClean="0"/>
              <a:t>Students </a:t>
            </a:r>
            <a:r>
              <a:rPr lang="en-US" sz="2600" dirty="0"/>
              <a:t>are more likely to attend some of their classes than others: </a:t>
            </a:r>
          </a:p>
          <a:p>
            <a:pPr lvl="1"/>
            <a:r>
              <a:rPr lang="en-US" sz="2400" dirty="0" smtClean="0"/>
              <a:t>In the middle of the day (not 1st or 9th/10th period)</a:t>
            </a:r>
            <a:endParaRPr lang="en-US" sz="2400" dirty="0"/>
          </a:p>
          <a:p>
            <a:pPr lvl="1"/>
            <a:r>
              <a:rPr lang="en-US" sz="2400" dirty="0" smtClean="0"/>
              <a:t>Their smaller classes – those with fewer students</a:t>
            </a:r>
            <a:endParaRPr lang="en-US" sz="2400" dirty="0"/>
          </a:p>
          <a:p>
            <a:pPr lvl="1"/>
            <a:r>
              <a:rPr lang="en-US" sz="2400" dirty="0" smtClean="0"/>
              <a:t>Their classes with higher-achieving peers</a:t>
            </a:r>
            <a:endParaRPr lang="en-US" sz="2400" dirty="0"/>
          </a:p>
          <a:p>
            <a:endParaRPr lang="en-US" dirty="0"/>
          </a:p>
        </p:txBody>
      </p:sp>
      <p:sp>
        <p:nvSpPr>
          <p:cNvPr id="4" name="TextBox 3"/>
          <p:cNvSpPr txBox="1"/>
          <p:nvPr/>
        </p:nvSpPr>
        <p:spPr>
          <a:xfrm>
            <a:off x="2336800" y="642637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Allensworth &amp; </a:t>
            </a:r>
            <a:r>
              <a:rPr lang="en-US" sz="1600" i="1" dirty="0" err="1" smtClean="0">
                <a:solidFill>
                  <a:schemeClr val="bg1"/>
                </a:solidFill>
                <a:latin typeface="Calibri" panose="020F0502020204030204" pitchFamily="34" charset="0"/>
              </a:rPr>
              <a:t>Luppescu</a:t>
            </a:r>
            <a:r>
              <a:rPr lang="en-US" sz="1600" i="1" dirty="0" smtClean="0">
                <a:solidFill>
                  <a:schemeClr val="bg1"/>
                </a:solidFill>
                <a:latin typeface="Calibri" panose="020F0502020204030204" pitchFamily="34" charset="0"/>
              </a:rPr>
              <a:t> (forthcoming)</a:t>
            </a:r>
            <a:endParaRPr lang="en-US" sz="1600" i="1" dirty="0">
              <a:solidFill>
                <a:schemeClr val="bg1"/>
              </a:solidFill>
              <a:latin typeface="Calibri" panose="020F0502020204030204" pitchFamily="34" charset="0"/>
            </a:endParaRPr>
          </a:p>
        </p:txBody>
      </p:sp>
      <p:pic>
        <p:nvPicPr>
          <p:cNvPr id="5" name="Attendance Slid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5510" y="5651500"/>
            <a:ext cx="609600" cy="609600"/>
          </a:xfrm>
          <a:prstGeom prst="rect">
            <a:avLst/>
          </a:prstGeom>
        </p:spPr>
      </p:pic>
    </p:spTree>
    <p:extLst>
      <p:ext uri="{BB962C8B-B14F-4D97-AF65-F5344CB8AC3E}">
        <p14:creationId xmlns:p14="http://schemas.microsoft.com/office/powerpoint/2010/main" val="2899637034"/>
      </p:ext>
    </p:extLst>
  </p:cSld>
  <p:clrMapOvr>
    <a:masterClrMapping/>
  </p:clrMapOvr>
  <mc:AlternateContent xmlns:mc="http://schemas.openxmlformats.org/markup-compatibility/2006" xmlns:p14="http://schemas.microsoft.com/office/powerpoint/2010/main">
    <mc:Choice Requires="p14">
      <p:transition p14:dur="100" advClick="0" advTm="99000">
        <p:cut/>
      </p:transition>
    </mc:Choice>
    <mc:Fallback xmlns="">
      <p:transition advClick="0" advTm="99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54" fill="hold"/>
                                        <p:tgtEl>
                                          <p:spTgt spid="5"/>
                                        </p:tgtEl>
                                      </p:cBhvr>
                                    </p:cmd>
                                  </p:childTnLst>
                                </p:cTn>
                              </p:par>
                              <p:par>
                                <p:cTn id="7" presetID="1" presetClass="entr" presetSubtype="0" fill="hold" grpId="0" nodeType="withEffect">
                                  <p:stCondLst>
                                    <p:cond delay="35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35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35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350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35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35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US" b="1" dirty="0" smtClean="0">
                <a:cs typeface="+mj-cs"/>
              </a:rPr>
              <a:t>Absence rates vary substantially among </a:t>
            </a:r>
            <a:r>
              <a:rPr lang="en-US" b="1" dirty="0" smtClean="0">
                <a:solidFill>
                  <a:srgbClr val="C00000"/>
                </a:solidFill>
                <a:cs typeface="+mj-cs"/>
              </a:rPr>
              <a:t>high schools </a:t>
            </a:r>
            <a:r>
              <a:rPr lang="en-US" b="1" dirty="0" smtClean="0">
                <a:cs typeface="+mj-cs"/>
              </a:rPr>
              <a:t>serving students with similar levels of incoming achievement</a:t>
            </a:r>
          </a:p>
        </p:txBody>
      </p:sp>
      <p:graphicFrame>
        <p:nvGraphicFramePr>
          <p:cNvPr id="1026" name="Object 2"/>
          <p:cNvGraphicFramePr>
            <a:graphicFrameLocks noGrp="1" noChangeAspect="1"/>
          </p:cNvGraphicFramePr>
          <p:nvPr>
            <p:ph idx="4294967295"/>
            <p:extLst>
              <p:ext uri="{D42A27DB-BD31-4B8C-83A1-F6EECF244321}">
                <p14:modId xmlns:p14="http://schemas.microsoft.com/office/powerpoint/2010/main" val="2049893380"/>
              </p:ext>
            </p:extLst>
          </p:nvPr>
        </p:nvGraphicFramePr>
        <p:xfrm>
          <a:off x="390248" y="1559561"/>
          <a:ext cx="8228013" cy="4251960"/>
        </p:xfrm>
        <a:graphic>
          <a:graphicData uri="http://schemas.openxmlformats.org/presentationml/2006/ole">
            <mc:AlternateContent xmlns:mc="http://schemas.openxmlformats.org/markup-compatibility/2006">
              <mc:Choice xmlns:v="urn:schemas-microsoft-com:vml" Requires="v">
                <p:oleObj spid="_x0000_s1570" name="Chart" r:id="rId6" imgW="9496349" imgH="4686300" progId="Excel.Chart.8">
                  <p:embed/>
                </p:oleObj>
              </mc:Choice>
              <mc:Fallback>
                <p:oleObj name="Chart" r:id="rId6" imgW="9496349" imgH="46863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248" y="1559561"/>
                        <a:ext cx="8228013" cy="4251960"/>
                      </a:xfrm>
                      <a:prstGeom prst="rect">
                        <a:avLst/>
                      </a:prstGeom>
                      <a:noFill/>
                      <a:extLst/>
                    </p:spPr>
                  </p:pic>
                </p:oleObj>
              </mc:Fallback>
            </mc:AlternateContent>
          </a:graphicData>
        </a:graphic>
      </p:graphicFrame>
      <p:sp>
        <p:nvSpPr>
          <p:cNvPr id="1028" name="Text Box 3"/>
          <p:cNvSpPr txBox="1">
            <a:spLocks noChangeArrowheads="1"/>
          </p:cNvSpPr>
          <p:nvPr/>
        </p:nvSpPr>
        <p:spPr bwMode="auto">
          <a:xfrm>
            <a:off x="1944728" y="5633724"/>
            <a:ext cx="541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2"/>
                </a:solidFill>
                <a:latin typeface="Lucida Grande" pitchFamily="8" charset="0"/>
                <a:ea typeface="Geneva" pitchFamily="34" charset="0"/>
                <a:cs typeface="Geneva" pitchFamily="34" charset="0"/>
              </a:defRPr>
            </a:lvl1pPr>
            <a:lvl2pPr marL="742950" indent="-285750" eaLnBrk="0" hangingPunct="0">
              <a:defRPr sz="4000">
                <a:solidFill>
                  <a:schemeClr val="tx2"/>
                </a:solidFill>
                <a:latin typeface="Lucida Grande" pitchFamily="8" charset="0"/>
                <a:ea typeface="Geneva" pitchFamily="34" charset="0"/>
                <a:cs typeface="Geneva" pitchFamily="34" charset="0"/>
              </a:defRPr>
            </a:lvl2pPr>
            <a:lvl3pPr marL="1143000" indent="-228600" eaLnBrk="0" hangingPunct="0">
              <a:defRPr sz="4000">
                <a:solidFill>
                  <a:schemeClr val="tx2"/>
                </a:solidFill>
                <a:latin typeface="Lucida Grande" pitchFamily="8" charset="0"/>
                <a:ea typeface="Geneva" pitchFamily="34" charset="0"/>
                <a:cs typeface="Geneva" pitchFamily="34" charset="0"/>
              </a:defRPr>
            </a:lvl3pPr>
            <a:lvl4pPr marL="1600200" indent="-228600" eaLnBrk="0" hangingPunct="0">
              <a:defRPr sz="4000">
                <a:solidFill>
                  <a:schemeClr val="tx2"/>
                </a:solidFill>
                <a:latin typeface="Lucida Grande" pitchFamily="8" charset="0"/>
                <a:ea typeface="Geneva" pitchFamily="34" charset="0"/>
                <a:cs typeface="Geneva" pitchFamily="34" charset="0"/>
              </a:defRPr>
            </a:lvl4pPr>
            <a:lvl5pPr marL="2057400" indent="-228600" eaLnBrk="0" hangingPunct="0">
              <a:defRPr sz="4000">
                <a:solidFill>
                  <a:schemeClr val="tx2"/>
                </a:solidFill>
                <a:latin typeface="Lucida Grande" pitchFamily="8" charset="0"/>
                <a:ea typeface="Geneva" pitchFamily="34" charset="0"/>
                <a:cs typeface="Geneva" pitchFamily="34" charset="0"/>
              </a:defRPr>
            </a:lvl5pPr>
            <a:lvl6pPr marL="2514600" indent="-228600" algn="ctr" eaLnBrk="0" fontAlgn="base" hangingPunct="0">
              <a:spcBef>
                <a:spcPct val="0"/>
              </a:spcBef>
              <a:spcAft>
                <a:spcPct val="0"/>
              </a:spcAft>
              <a:defRPr sz="4000">
                <a:solidFill>
                  <a:schemeClr val="tx2"/>
                </a:solidFill>
                <a:latin typeface="Lucida Grande" pitchFamily="8" charset="0"/>
                <a:ea typeface="Geneva" pitchFamily="34" charset="0"/>
                <a:cs typeface="Geneva" pitchFamily="34" charset="0"/>
              </a:defRPr>
            </a:lvl6pPr>
            <a:lvl7pPr marL="2971800" indent="-228600" algn="ctr" eaLnBrk="0" fontAlgn="base" hangingPunct="0">
              <a:spcBef>
                <a:spcPct val="0"/>
              </a:spcBef>
              <a:spcAft>
                <a:spcPct val="0"/>
              </a:spcAft>
              <a:defRPr sz="4000">
                <a:solidFill>
                  <a:schemeClr val="tx2"/>
                </a:solidFill>
                <a:latin typeface="Lucida Grande" pitchFamily="8" charset="0"/>
                <a:ea typeface="Geneva" pitchFamily="34" charset="0"/>
                <a:cs typeface="Geneva" pitchFamily="34" charset="0"/>
              </a:defRPr>
            </a:lvl7pPr>
            <a:lvl8pPr marL="3429000" indent="-228600" algn="ctr" eaLnBrk="0" fontAlgn="base" hangingPunct="0">
              <a:spcBef>
                <a:spcPct val="0"/>
              </a:spcBef>
              <a:spcAft>
                <a:spcPct val="0"/>
              </a:spcAft>
              <a:defRPr sz="4000">
                <a:solidFill>
                  <a:schemeClr val="tx2"/>
                </a:solidFill>
                <a:latin typeface="Lucida Grande" pitchFamily="8" charset="0"/>
                <a:ea typeface="Geneva" pitchFamily="34" charset="0"/>
                <a:cs typeface="Geneva" pitchFamily="34" charset="0"/>
              </a:defRPr>
            </a:lvl8pPr>
            <a:lvl9pPr marL="3886200" indent="-228600" algn="ctr" eaLnBrk="0" fontAlgn="base" hangingPunct="0">
              <a:spcBef>
                <a:spcPct val="0"/>
              </a:spcBef>
              <a:spcAft>
                <a:spcPct val="0"/>
              </a:spcAft>
              <a:defRPr sz="4000">
                <a:solidFill>
                  <a:schemeClr val="tx2"/>
                </a:solidFill>
                <a:latin typeface="Lucida Grande" pitchFamily="8" charset="0"/>
                <a:ea typeface="Geneva" pitchFamily="34" charset="0"/>
                <a:cs typeface="Geneva" pitchFamily="34" charset="0"/>
              </a:defRPr>
            </a:lvl9pPr>
          </a:lstStyle>
          <a:p>
            <a:pPr algn="ctr" eaLnBrk="1" hangingPunct="1">
              <a:spcBef>
                <a:spcPct val="50000"/>
              </a:spcBef>
            </a:pPr>
            <a:r>
              <a:rPr lang="en-US" altLang="en-US" sz="1400" b="1" dirty="0">
                <a:solidFill>
                  <a:srgbClr val="000000"/>
                </a:solidFill>
              </a:rPr>
              <a:t>Academic Composition</a:t>
            </a:r>
          </a:p>
        </p:txBody>
      </p:sp>
      <p:sp>
        <p:nvSpPr>
          <p:cNvPr id="5" name="TextBox 4"/>
          <p:cNvSpPr txBox="1"/>
          <p:nvPr/>
        </p:nvSpPr>
        <p:spPr>
          <a:xfrm>
            <a:off x="2336800" y="644161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Allensworth &amp; Easton (2007)</a:t>
            </a:r>
            <a:endParaRPr lang="en-US" sz="1600" i="1" dirty="0">
              <a:solidFill>
                <a:schemeClr val="bg1"/>
              </a:solidFill>
              <a:latin typeface="Calibri" panose="020F0502020204030204" pitchFamily="34" charset="0"/>
            </a:endParaRPr>
          </a:p>
        </p:txBody>
      </p:sp>
      <p:sp>
        <p:nvSpPr>
          <p:cNvPr id="2" name="TextBox 1"/>
          <p:cNvSpPr txBox="1"/>
          <p:nvPr/>
        </p:nvSpPr>
        <p:spPr>
          <a:xfrm>
            <a:off x="4978400" y="5938524"/>
            <a:ext cx="4053840" cy="338554"/>
          </a:xfrm>
          <a:prstGeom prst="rect">
            <a:avLst/>
          </a:prstGeom>
          <a:noFill/>
        </p:spPr>
        <p:txBody>
          <a:bodyPr wrap="square" rtlCol="0">
            <a:spAutoFit/>
          </a:bodyPr>
          <a:lstStyle/>
          <a:p>
            <a:pPr algn="r"/>
            <a:r>
              <a:rPr lang="en-US" sz="1600" dirty="0" smtClean="0">
                <a:solidFill>
                  <a:srgbClr val="000000"/>
                </a:solidFill>
                <a:latin typeface="Calibri" panose="020F0502020204030204" pitchFamily="34" charset="0"/>
              </a:rPr>
              <a:t>Based on incoming freshman in 2004-05</a:t>
            </a:r>
            <a:endParaRPr lang="en-US" sz="1600" dirty="0">
              <a:solidFill>
                <a:srgbClr val="000000"/>
              </a:solidFill>
              <a:latin typeface="Calibri" panose="020F0502020204030204" pitchFamily="34" charset="0"/>
            </a:endParaRPr>
          </a:p>
        </p:txBody>
      </p:sp>
      <p:pic>
        <p:nvPicPr>
          <p:cNvPr id="3" name="Attendance Slide2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22640" y="5481324"/>
            <a:ext cx="609600" cy="609600"/>
          </a:xfrm>
          <a:prstGeom prst="rect">
            <a:avLst/>
          </a:prstGeom>
        </p:spPr>
      </p:pic>
    </p:spTree>
    <p:extLst>
      <p:ext uri="{BB962C8B-B14F-4D97-AF65-F5344CB8AC3E}">
        <p14:creationId xmlns:p14="http://schemas.microsoft.com/office/powerpoint/2010/main" val="1102093705"/>
      </p:ext>
    </p:extLst>
  </p:cSld>
  <p:clrMapOvr>
    <a:masterClrMapping/>
  </p:clrMapOvr>
  <mc:AlternateContent xmlns:mc="http://schemas.openxmlformats.org/markup-compatibility/2006" xmlns:p14="http://schemas.microsoft.com/office/powerpoint/2010/main">
    <mc:Choice Requires="p14">
      <p:transition p14:dur="100" advClick="0" advTm="166000">
        <p:cut/>
      </p:transition>
    </mc:Choice>
    <mc:Fallback xmlns="">
      <p:transition advClick="0" advTm="166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600"/>
              </a:spcAft>
            </a:pPr>
            <a:r>
              <a:rPr lang="en-US" dirty="0" smtClean="0"/>
              <a:t>Part 4: </a:t>
            </a:r>
            <a:r>
              <a:rPr lang="en-US" dirty="0"/>
              <a:t>Can schools have much of an influence on attendance?</a:t>
            </a:r>
          </a:p>
        </p:txBody>
      </p:sp>
      <p:sp>
        <p:nvSpPr>
          <p:cNvPr id="3" name="Text Placeholder 2"/>
          <p:cNvSpPr>
            <a:spLocks noGrp="1"/>
          </p:cNvSpPr>
          <p:nvPr>
            <p:ph type="body" sz="quarter" idx="10"/>
          </p:nvPr>
        </p:nvSpPr>
        <p:spPr>
          <a:xfrm>
            <a:off x="390248" y="1489930"/>
            <a:ext cx="8412162" cy="3620550"/>
          </a:xfrm>
        </p:spPr>
        <p:txBody>
          <a:bodyPr/>
          <a:lstStyle/>
          <a:p>
            <a:pPr>
              <a:spcAft>
                <a:spcPts val="1200"/>
              </a:spcAft>
            </a:pPr>
            <a:r>
              <a:rPr lang="en-US" dirty="0" smtClean="0"/>
              <a:t>Yes! </a:t>
            </a:r>
          </a:p>
          <a:p>
            <a:pPr>
              <a:spcAft>
                <a:spcPts val="1200"/>
              </a:spcAft>
            </a:pPr>
            <a:r>
              <a:rPr lang="en-US" dirty="0" smtClean="0"/>
              <a:t>Schools with more supportive environments have better attendance than other schools serving similar students</a:t>
            </a:r>
            <a:endParaRPr lang="en-US" dirty="0"/>
          </a:p>
          <a:p>
            <a:pPr>
              <a:spcAft>
                <a:spcPts val="1200"/>
              </a:spcAft>
            </a:pPr>
            <a:r>
              <a:rPr lang="en-US" dirty="0" smtClean="0"/>
              <a:t>There have been substantial improvements over the last few years</a:t>
            </a:r>
          </a:p>
        </p:txBody>
      </p:sp>
      <p:pic>
        <p:nvPicPr>
          <p:cNvPr id="4" name="Attendance Slide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2810" y="5524500"/>
            <a:ext cx="609600" cy="609600"/>
          </a:xfrm>
          <a:prstGeom prst="rect">
            <a:avLst/>
          </a:prstGeom>
        </p:spPr>
      </p:pic>
    </p:spTree>
    <p:extLst>
      <p:ext uri="{BB962C8B-B14F-4D97-AF65-F5344CB8AC3E}">
        <p14:creationId xmlns:p14="http://schemas.microsoft.com/office/powerpoint/2010/main" val="3866025435"/>
      </p:ext>
    </p:extLst>
  </p:cSld>
  <p:clrMapOvr>
    <a:masterClrMapping/>
  </p:clrMapOvr>
  <mc:AlternateContent xmlns:mc="http://schemas.openxmlformats.org/markup-compatibility/2006" xmlns:p14="http://schemas.microsoft.com/office/powerpoint/2010/main">
    <mc:Choice Requires="p14">
      <p:transition p14:dur="100" advClick="0" advTm="38000">
        <p:cut/>
      </p:transition>
    </mc:Choice>
    <mc:Fallback xmlns="">
      <p:transition advClick="0" advTm="38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Among </a:t>
            </a:r>
            <a:r>
              <a:rPr lang="en-US" dirty="0" smtClean="0">
                <a:solidFill>
                  <a:srgbClr val="C00000"/>
                </a:solidFill>
              </a:rPr>
              <a:t>high schools </a:t>
            </a:r>
            <a:r>
              <a:rPr lang="en-US" dirty="0" smtClean="0"/>
              <a:t>serving similar students, school culture and organization makes a difference</a:t>
            </a:r>
            <a:endParaRPr lang="en-US" dirty="0"/>
          </a:p>
        </p:txBody>
      </p:sp>
      <p:sp>
        <p:nvSpPr>
          <p:cNvPr id="3" name="Content Placeholder 2"/>
          <p:cNvSpPr>
            <a:spLocks noGrp="1"/>
          </p:cNvSpPr>
          <p:nvPr>
            <p:ph type="body" sz="quarter" idx="10"/>
          </p:nvPr>
        </p:nvSpPr>
        <p:spPr>
          <a:xfrm>
            <a:off x="390248" y="1391920"/>
            <a:ext cx="8412162" cy="4301184"/>
          </a:xfrm>
        </p:spPr>
        <p:txBody>
          <a:bodyPr/>
          <a:lstStyle/>
          <a:p>
            <a:pPr marL="0" indent="0">
              <a:spcAft>
                <a:spcPts val="600"/>
              </a:spcAft>
              <a:buNone/>
            </a:pPr>
            <a:r>
              <a:rPr lang="en-US" sz="2800" dirty="0" smtClean="0">
                <a:solidFill>
                  <a:srgbClr val="C00000"/>
                </a:solidFill>
              </a:rPr>
              <a:t>School factors associated with significantly stronger attendance than other schools (in order of importance):</a:t>
            </a:r>
          </a:p>
          <a:p>
            <a:r>
              <a:rPr lang="en-US" sz="2400" dirty="0" smtClean="0"/>
              <a:t>Teacher-student trust</a:t>
            </a:r>
          </a:p>
          <a:p>
            <a:r>
              <a:rPr lang="en-US" sz="2400" dirty="0" err="1" smtClean="0"/>
              <a:t>Schoolwide</a:t>
            </a:r>
            <a:r>
              <a:rPr lang="en-US" sz="2400" dirty="0" smtClean="0"/>
              <a:t> press for college</a:t>
            </a:r>
          </a:p>
          <a:p>
            <a:r>
              <a:rPr lang="en-US" sz="2400" dirty="0" smtClean="0"/>
              <a:t>Teacher monitoring &amp; personal support </a:t>
            </a:r>
          </a:p>
          <a:p>
            <a:r>
              <a:rPr lang="en-US" sz="2400" dirty="0" smtClean="0"/>
              <a:t>Classroom </a:t>
            </a:r>
            <a:r>
              <a:rPr lang="en-US" sz="2400" dirty="0" err="1" smtClean="0"/>
              <a:t>personalism</a:t>
            </a:r>
            <a:endParaRPr lang="en-US" sz="2400" dirty="0" smtClean="0"/>
          </a:p>
          <a:p>
            <a:r>
              <a:rPr lang="en-US" sz="2400" dirty="0" smtClean="0"/>
              <a:t>Collective responsibility among teachers</a:t>
            </a:r>
          </a:p>
          <a:p>
            <a:r>
              <a:rPr lang="en-US" sz="2400" dirty="0" smtClean="0"/>
              <a:t>Relevance of coursework for the future</a:t>
            </a:r>
          </a:p>
          <a:p>
            <a:r>
              <a:rPr lang="en-US" sz="2400" dirty="0" smtClean="0"/>
              <a:t>School safety</a:t>
            </a:r>
          </a:p>
          <a:p>
            <a:endParaRPr lang="en-US" sz="2200" dirty="0" smtClean="0"/>
          </a:p>
          <a:p>
            <a:pPr marL="0" indent="0">
              <a:buNone/>
            </a:pPr>
            <a:r>
              <a:rPr lang="en-US" sz="2400" i="1" dirty="0" smtClean="0"/>
              <a:t>Comparing schools serving similar students</a:t>
            </a:r>
            <a:endParaRPr lang="en-US" sz="2400" i="1" dirty="0"/>
          </a:p>
        </p:txBody>
      </p:sp>
      <p:sp>
        <p:nvSpPr>
          <p:cNvPr id="4" name="TextBox 3"/>
          <p:cNvSpPr txBox="1"/>
          <p:nvPr/>
        </p:nvSpPr>
        <p:spPr>
          <a:xfrm>
            <a:off x="2336800" y="644161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Allensworth &amp; Easton (2007)</a:t>
            </a:r>
            <a:endParaRPr lang="en-US" sz="1600" i="1" dirty="0">
              <a:solidFill>
                <a:schemeClr val="bg1"/>
              </a:solidFill>
              <a:latin typeface="Calibri" panose="020F0502020204030204" pitchFamily="34" charset="0"/>
            </a:endParaRPr>
          </a:p>
        </p:txBody>
      </p:sp>
      <p:pic>
        <p:nvPicPr>
          <p:cNvPr id="5" name="Attendance Slide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610" y="5642304"/>
            <a:ext cx="609600" cy="609600"/>
          </a:xfrm>
          <a:prstGeom prst="rect">
            <a:avLst/>
          </a:prstGeom>
        </p:spPr>
      </p:pic>
    </p:spTree>
    <p:extLst>
      <p:ext uri="{BB962C8B-B14F-4D97-AF65-F5344CB8AC3E}">
        <p14:creationId xmlns:p14="http://schemas.microsoft.com/office/powerpoint/2010/main" val="1177052468"/>
      </p:ext>
    </p:extLst>
  </p:cSld>
  <p:clrMapOvr>
    <a:masterClrMapping/>
  </p:clrMapOvr>
  <mc:AlternateContent xmlns:mc="http://schemas.openxmlformats.org/markup-compatibility/2006" xmlns:p14="http://schemas.microsoft.com/office/powerpoint/2010/main">
    <mc:Choice Requires="p14">
      <p:transition p14:dur="100" advClick="0" advTm="139000">
        <p:cut/>
      </p:transition>
    </mc:Choice>
    <mc:Fallback xmlns="">
      <p:transition advClick="0" advTm="139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Attendance has </a:t>
            </a:r>
            <a:r>
              <a:rPr lang="en-US" dirty="0"/>
              <a:t>improved considerably in </a:t>
            </a:r>
            <a:r>
              <a:rPr lang="en-US" dirty="0" smtClean="0"/>
              <a:t>CPS </a:t>
            </a:r>
            <a:r>
              <a:rPr lang="en-US" dirty="0"/>
              <a:t>high </a:t>
            </a:r>
            <a:r>
              <a:rPr lang="en-US" dirty="0" smtClean="0"/>
              <a:t>schools since 2007-08</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063838702"/>
              </p:ext>
            </p:extLst>
          </p:nvPr>
        </p:nvGraphicFramePr>
        <p:xfrm>
          <a:off x="879156" y="1273288"/>
          <a:ext cx="7289483" cy="5062538"/>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2174240" y="6446697"/>
            <a:ext cx="5201920" cy="307777"/>
          </a:xfrm>
          <a:prstGeom prst="rect">
            <a:avLst/>
          </a:prstGeom>
          <a:noFill/>
          <a:ln>
            <a:solidFill>
              <a:schemeClr val="bg1"/>
            </a:solidFill>
          </a:ln>
        </p:spPr>
        <p:txBody>
          <a:bodyPr wrap="square" rtlCol="0">
            <a:spAutoFit/>
          </a:bodyPr>
          <a:lstStyle/>
          <a:p>
            <a:pPr algn="ctr"/>
            <a:r>
              <a:rPr lang="en-US" sz="1400" i="1" dirty="0" smtClean="0">
                <a:solidFill>
                  <a:schemeClr val="bg1"/>
                </a:solidFill>
                <a:latin typeface="Calibri" panose="020F0502020204030204" pitchFamily="34" charset="0"/>
              </a:rPr>
              <a:t>Source: CCSR analysis CPS </a:t>
            </a:r>
            <a:r>
              <a:rPr lang="en-US" sz="1400" i="1" dirty="0">
                <a:solidFill>
                  <a:schemeClr val="bg1"/>
                </a:solidFill>
                <a:latin typeface="Calibri" panose="020F0502020204030204" pitchFamily="34" charset="0"/>
              </a:rPr>
              <a:t>administrative data of 2007-08 to 2012-13 </a:t>
            </a:r>
          </a:p>
        </p:txBody>
      </p:sp>
      <p:pic>
        <p:nvPicPr>
          <p:cNvPr id="3" name="Attendance Slide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7610" y="5726226"/>
            <a:ext cx="609600" cy="609600"/>
          </a:xfrm>
          <a:prstGeom prst="rect">
            <a:avLst/>
          </a:prstGeom>
        </p:spPr>
      </p:pic>
    </p:spTree>
    <p:extLst>
      <p:ext uri="{BB962C8B-B14F-4D97-AF65-F5344CB8AC3E}">
        <p14:creationId xmlns:p14="http://schemas.microsoft.com/office/powerpoint/2010/main" val="51520383"/>
      </p:ext>
    </p:extLst>
  </p:cSld>
  <p:clrMapOvr>
    <a:masterClrMapping/>
  </p:clrMapOvr>
  <mc:AlternateContent xmlns:mc="http://schemas.openxmlformats.org/markup-compatibility/2006" xmlns:p14="http://schemas.microsoft.com/office/powerpoint/2010/main">
    <mc:Choice Requires="p14">
      <p:transition p14:dur="100" advClick="0" advTm="77000">
        <p:cut/>
      </p:transition>
    </mc:Choice>
    <mc:Fallback xmlns="">
      <p:transition advClick="0" advTm="77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high school</a:t>
            </a:r>
            <a:r>
              <a:rPr lang="en-US" dirty="0" smtClean="0"/>
              <a:t>,</a:t>
            </a:r>
            <a:r>
              <a:rPr lang="en-US" dirty="0" smtClean="0">
                <a:solidFill>
                  <a:schemeClr val="accent2">
                    <a:lumMod val="50000"/>
                  </a:schemeClr>
                </a:solidFill>
              </a:rPr>
              <a:t> </a:t>
            </a:r>
            <a:r>
              <a:rPr lang="en-US" dirty="0" smtClean="0"/>
              <a:t>improvements in attendance have come from fewer unexcused absences</a:t>
            </a:r>
            <a:endParaRPr lang="en-US" dirty="0"/>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38" y="1033589"/>
            <a:ext cx="7315200" cy="531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10764" y="6364800"/>
            <a:ext cx="5243331" cy="492443"/>
          </a:xfrm>
          <a:prstGeom prst="rect">
            <a:avLst/>
          </a:prstGeom>
          <a:noFill/>
          <a:ln>
            <a:solidFill>
              <a:schemeClr val="bg1"/>
            </a:solidFill>
          </a:ln>
        </p:spPr>
        <p:txBody>
          <a:bodyPr wrap="square" rtlCol="0">
            <a:spAutoFit/>
          </a:bodyPr>
          <a:lstStyle/>
          <a:p>
            <a:pPr algn="ctr"/>
            <a:r>
              <a:rPr lang="en-US" sz="1300" i="1" dirty="0" smtClean="0">
                <a:solidFill>
                  <a:schemeClr val="bg1"/>
                </a:solidFill>
                <a:latin typeface="Calibri" panose="020F0502020204030204" pitchFamily="34" charset="0"/>
              </a:rPr>
              <a:t>Source: Based on Rosenkranz, de la Torre, Stevens, &amp; Allensworth (forthcoming); updated with 2007-08 to 2012-13 CPS administrative data</a:t>
            </a:r>
            <a:endParaRPr lang="en-US" sz="1300" i="1" dirty="0">
              <a:solidFill>
                <a:schemeClr val="bg1"/>
              </a:solidFill>
              <a:latin typeface="Calibri" panose="020F0502020204030204" pitchFamily="34" charset="0"/>
            </a:endParaRPr>
          </a:p>
        </p:txBody>
      </p:sp>
      <p:pic>
        <p:nvPicPr>
          <p:cNvPr id="5" name="Attendance Slide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8338" y="5737925"/>
            <a:ext cx="609600" cy="609600"/>
          </a:xfrm>
          <a:prstGeom prst="rect">
            <a:avLst/>
          </a:prstGeom>
        </p:spPr>
      </p:pic>
    </p:spTree>
    <p:extLst>
      <p:ext uri="{BB962C8B-B14F-4D97-AF65-F5344CB8AC3E}">
        <p14:creationId xmlns:p14="http://schemas.microsoft.com/office/powerpoint/2010/main" val="763649461"/>
      </p:ext>
    </p:extLst>
  </p:cSld>
  <p:clrMapOvr>
    <a:masterClrMapping/>
  </p:clrMapOvr>
  <mc:AlternateContent xmlns:mc="http://schemas.openxmlformats.org/markup-compatibility/2006" xmlns:p14="http://schemas.microsoft.com/office/powerpoint/2010/main">
    <mc:Choice Requires="p14">
      <p:transition p14:dur="100" advClick="0" advTm="200000">
        <p:cut/>
      </p:transition>
    </mc:Choice>
    <mc:Fallback xmlns="">
      <p:transition advClick="0" advTm="20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Text Placeholder 2"/>
          <p:cNvSpPr>
            <a:spLocks noGrp="1"/>
          </p:cNvSpPr>
          <p:nvPr>
            <p:ph type="body" sz="quarter" idx="10"/>
          </p:nvPr>
        </p:nvSpPr>
        <p:spPr>
          <a:xfrm>
            <a:off x="424896" y="1042890"/>
            <a:ext cx="8412162" cy="4467334"/>
          </a:xfrm>
        </p:spPr>
        <p:txBody>
          <a:bodyPr/>
          <a:lstStyle/>
          <a:p>
            <a:pPr marL="0" indent="0">
              <a:buNone/>
            </a:pPr>
            <a:r>
              <a:rPr lang="en-US" b="1" i="1" dirty="0" smtClean="0"/>
              <a:t>Attendance </a:t>
            </a:r>
            <a:r>
              <a:rPr lang="en-US" b="1" i="1" dirty="0"/>
              <a:t>rate </a:t>
            </a:r>
            <a:r>
              <a:rPr lang="en-US" i="1" dirty="0"/>
              <a:t>= percentage of days present out of total days </a:t>
            </a:r>
            <a:r>
              <a:rPr lang="en-US" i="1" dirty="0" smtClean="0"/>
              <a:t>enrolled</a:t>
            </a:r>
          </a:p>
          <a:p>
            <a:pPr marL="0" indent="0">
              <a:buNone/>
            </a:pPr>
            <a:endParaRPr lang="en-US" i="1" dirty="0"/>
          </a:p>
          <a:p>
            <a:pPr marL="0" indent="0">
              <a:buNone/>
            </a:pPr>
            <a:r>
              <a:rPr lang="en-US" b="1" i="1" dirty="0" smtClean="0"/>
              <a:t>Absence rate </a:t>
            </a:r>
            <a:r>
              <a:rPr lang="en-US" i="1" dirty="0" smtClean="0"/>
              <a:t>= percentage of days absent out of total days enrolled</a:t>
            </a:r>
            <a:endParaRPr lang="en-US" i="1" dirty="0"/>
          </a:p>
          <a:p>
            <a:pPr marL="0" indent="0">
              <a:buNone/>
            </a:pPr>
            <a:endParaRPr lang="en-US" i="1" dirty="0" smtClean="0">
              <a:solidFill>
                <a:schemeClr val="accent2">
                  <a:lumMod val="50000"/>
                </a:schemeClr>
              </a:solidFill>
            </a:endParaRPr>
          </a:p>
          <a:p>
            <a:pPr marL="0" indent="0">
              <a:buNone/>
            </a:pPr>
            <a:r>
              <a:rPr lang="en-US" b="1" i="1" dirty="0"/>
              <a:t>Chronic absenteeism </a:t>
            </a:r>
            <a:r>
              <a:rPr lang="en-US" i="1" dirty="0"/>
              <a:t>= missing 10% or more of days enrolled</a:t>
            </a:r>
          </a:p>
          <a:p>
            <a:pPr marL="0" indent="0">
              <a:buNone/>
            </a:pPr>
            <a:endParaRPr lang="en-US" sz="2400" i="1" dirty="0" smtClean="0">
              <a:solidFill>
                <a:schemeClr val="accent2">
                  <a:lumMod val="50000"/>
                </a:schemeClr>
              </a:solidFill>
            </a:endParaRPr>
          </a:p>
          <a:p>
            <a:pPr marL="0" indent="0">
              <a:buNone/>
            </a:pPr>
            <a:r>
              <a:rPr lang="en-US" sz="2400" i="1" dirty="0" smtClean="0">
                <a:solidFill>
                  <a:srgbClr val="C00000"/>
                </a:solidFill>
              </a:rPr>
              <a:t>Absences </a:t>
            </a:r>
            <a:r>
              <a:rPr lang="en-US" sz="2400" i="1" dirty="0">
                <a:solidFill>
                  <a:srgbClr val="C00000"/>
                </a:solidFill>
              </a:rPr>
              <a:t>include excused, unexcused, suspensions, and course cutting</a:t>
            </a:r>
          </a:p>
          <a:p>
            <a:pPr marL="0" indent="0">
              <a:buNone/>
            </a:pPr>
            <a:endParaRPr lang="en-US" dirty="0"/>
          </a:p>
        </p:txBody>
      </p:sp>
      <p:pic>
        <p:nvPicPr>
          <p:cNvPr id="4" name="Attendance Slide3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3900" y="5664200"/>
            <a:ext cx="609600" cy="609600"/>
          </a:xfrm>
          <a:prstGeom prst="rect">
            <a:avLst/>
          </a:prstGeom>
        </p:spPr>
      </p:pic>
    </p:spTree>
    <p:extLst>
      <p:ext uri="{BB962C8B-B14F-4D97-AF65-F5344CB8AC3E}">
        <p14:creationId xmlns:p14="http://schemas.microsoft.com/office/powerpoint/2010/main" val="1079719494"/>
      </p:ext>
    </p:extLst>
  </p:cSld>
  <p:clrMapOvr>
    <a:masterClrMapping/>
  </p:clrMapOvr>
  <mc:AlternateContent xmlns:mc="http://schemas.openxmlformats.org/markup-compatibility/2006" xmlns:p14="http://schemas.microsoft.com/office/powerpoint/2010/main">
    <mc:Choice Requires="p14">
      <p:transition p14:dur="100" advClick="0" advTm="52000">
        <p:cut/>
      </p:transition>
    </mc:Choice>
    <mc:Fallback xmlns="">
      <p:transition advClick="0" advTm="52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Systems and programs </a:t>
            </a:r>
            <a:r>
              <a:rPr lang="en-US" dirty="0" smtClean="0"/>
              <a:t>that </a:t>
            </a:r>
            <a:r>
              <a:rPr lang="en-US" dirty="0"/>
              <a:t>promote better monitoring and support have </a:t>
            </a:r>
            <a:r>
              <a:rPr lang="en-US" dirty="0" smtClean="0"/>
              <a:t>shown improvements in attendance</a:t>
            </a:r>
            <a:r>
              <a:rPr lang="en-US" dirty="0"/>
              <a:t/>
            </a:r>
            <a:br>
              <a:rPr lang="en-US" dirty="0"/>
            </a:br>
            <a:endParaRPr lang="en-US" sz="3000" dirty="0"/>
          </a:p>
        </p:txBody>
      </p:sp>
      <p:sp>
        <p:nvSpPr>
          <p:cNvPr id="3" name="Text Placeholder 2"/>
          <p:cNvSpPr>
            <a:spLocks noGrp="1"/>
          </p:cNvSpPr>
          <p:nvPr>
            <p:ph type="body" sz="quarter" idx="10"/>
          </p:nvPr>
        </p:nvSpPr>
        <p:spPr>
          <a:xfrm>
            <a:off x="571500" y="1920240"/>
            <a:ext cx="8230910" cy="3580840"/>
          </a:xfrm>
        </p:spPr>
        <p:txBody>
          <a:bodyPr/>
          <a:lstStyle/>
          <a:p>
            <a:r>
              <a:rPr lang="en-US" sz="2600" dirty="0" smtClean="0"/>
              <a:t>On-track </a:t>
            </a:r>
            <a:r>
              <a:rPr lang="en-US" sz="2600" dirty="0"/>
              <a:t>data tools</a:t>
            </a:r>
          </a:p>
          <a:p>
            <a:r>
              <a:rPr lang="en-US" sz="2600" dirty="0"/>
              <a:t>Check &amp; Connect</a:t>
            </a:r>
          </a:p>
          <a:p>
            <a:pPr>
              <a:spcAft>
                <a:spcPts val="600"/>
              </a:spcAft>
            </a:pPr>
            <a:r>
              <a:rPr lang="en-US" sz="2600" dirty="0" smtClean="0"/>
              <a:t>ALAS</a:t>
            </a:r>
          </a:p>
          <a:p>
            <a:pPr marL="0" indent="0">
              <a:spcBef>
                <a:spcPts val="1800"/>
              </a:spcBef>
              <a:buNone/>
            </a:pPr>
            <a:r>
              <a:rPr lang="en-US" dirty="0" smtClean="0"/>
              <a:t>May also be </a:t>
            </a:r>
            <a:r>
              <a:rPr lang="en-US" dirty="0"/>
              <a:t>a need for coordination with other </a:t>
            </a:r>
            <a:r>
              <a:rPr lang="en-US" dirty="0" smtClean="0"/>
              <a:t>sectors</a:t>
            </a:r>
            <a:endParaRPr lang="en-US" dirty="0"/>
          </a:p>
          <a:p>
            <a:r>
              <a:rPr lang="en-US" sz="2600" dirty="0"/>
              <a:t>Health care</a:t>
            </a:r>
          </a:p>
          <a:p>
            <a:r>
              <a:rPr lang="en-US" sz="2600" dirty="0"/>
              <a:t>Transportation</a:t>
            </a:r>
          </a:p>
          <a:p>
            <a:r>
              <a:rPr lang="en-US" sz="2600" dirty="0" smtClean="0"/>
              <a:t>Safety</a:t>
            </a:r>
            <a:endParaRPr lang="en-US" sz="2600" dirty="0"/>
          </a:p>
        </p:txBody>
      </p:sp>
      <p:pic>
        <p:nvPicPr>
          <p:cNvPr id="4" name="Attendance Slide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0020" y="5600700"/>
            <a:ext cx="609600" cy="609600"/>
          </a:xfrm>
          <a:prstGeom prst="rect">
            <a:avLst/>
          </a:prstGeom>
        </p:spPr>
      </p:pic>
    </p:spTree>
    <p:extLst>
      <p:ext uri="{BB962C8B-B14F-4D97-AF65-F5344CB8AC3E}">
        <p14:creationId xmlns:p14="http://schemas.microsoft.com/office/powerpoint/2010/main" val="1940362830"/>
      </p:ext>
    </p:extLst>
  </p:cSld>
  <p:clrMapOvr>
    <a:masterClrMapping/>
  </p:clrMapOvr>
  <mc:AlternateContent xmlns:mc="http://schemas.openxmlformats.org/markup-compatibility/2006" xmlns:p14="http://schemas.microsoft.com/office/powerpoint/2010/main">
    <mc:Choice Requires="p14">
      <p:transition p14:dur="100" advClick="0" advTm="90000">
        <p:cut/>
      </p:transition>
    </mc:Choice>
    <mc:Fallback xmlns="">
      <p:transition advClick="0" advTm="9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4230" y="127085"/>
            <a:ext cx="8625449" cy="799228"/>
          </a:xfrm>
        </p:spPr>
        <p:txBody>
          <a:bodyPr/>
          <a:lstStyle/>
          <a:p>
            <a:pPr>
              <a:spcBef>
                <a:spcPts val="1200"/>
              </a:spcBef>
            </a:pPr>
            <a:r>
              <a:rPr lang="en-US" dirty="0" smtClean="0"/>
              <a:t>References</a:t>
            </a:r>
            <a:r>
              <a:rPr lang="en-US" sz="1600" b="0" dirty="0" smtClean="0"/>
              <a:t/>
            </a:r>
            <a:br>
              <a:rPr lang="en-US" sz="1600" b="0" dirty="0" smtClean="0"/>
            </a:br>
            <a:r>
              <a:rPr lang="en-US" sz="1000" b="0" dirty="0" smtClean="0"/>
              <a:t/>
            </a:r>
            <a:br>
              <a:rPr lang="en-US" sz="1000" b="0" dirty="0" smtClean="0"/>
            </a:br>
            <a:r>
              <a:rPr lang="en-US" sz="1600" b="0" dirty="0" smtClean="0"/>
              <a:t>Allensworth</a:t>
            </a:r>
            <a:r>
              <a:rPr lang="en-US" sz="1600" b="0" dirty="0"/>
              <a:t>, E. M., and Easton, J. Q. (2007). </a:t>
            </a:r>
            <a:r>
              <a:rPr lang="en-US" sz="1600" b="0" i="1" dirty="0"/>
              <a:t>What matters for staying on-track and graduating in Chicago Public Schools. </a:t>
            </a:r>
            <a:r>
              <a:rPr lang="en-US" sz="1600" b="0" dirty="0"/>
              <a:t>Chicago, IL: Consortium on Chicago School Research at the University of Chicago. </a:t>
            </a:r>
            <a:r>
              <a:rPr lang="en-US" sz="1600" b="0" dirty="0">
                <a:hlinkClick r:id="rId4"/>
              </a:rPr>
              <a:t>http://ccsr.uchicago.edu/publications/what-matters-staying-track-and-graduating-chicago-public-schools</a:t>
            </a:r>
            <a:r>
              <a:rPr lang="en-US" sz="1600" b="0" dirty="0"/>
              <a:t> </a:t>
            </a:r>
            <a:br>
              <a:rPr lang="en-US" sz="1600" b="0" dirty="0"/>
            </a:br>
            <a:r>
              <a:rPr lang="en-US" sz="1600" b="0" dirty="0"/>
              <a:t/>
            </a:r>
            <a:br>
              <a:rPr lang="en-US" sz="1600" b="0" dirty="0"/>
            </a:br>
            <a:r>
              <a:rPr lang="en-US" sz="1600" b="0" dirty="0"/>
              <a:t>Allensworth, E. M., Gwynne, J. A., </a:t>
            </a:r>
            <a:r>
              <a:rPr lang="en-US" sz="1600" b="0" dirty="0" smtClean="0"/>
              <a:t>Moore</a:t>
            </a:r>
            <a:r>
              <a:rPr lang="en-US" sz="1600" b="0" dirty="0"/>
              <a:t>, P. T., and de la Torre, M. (forthcoming). </a:t>
            </a:r>
            <a:r>
              <a:rPr lang="en-US" sz="1600" b="0" i="1" dirty="0"/>
              <a:t>Looking forward to high school and college:  Middle school indicators of readiness in Chicago Public Schools. </a:t>
            </a:r>
            <a:r>
              <a:rPr lang="en-US" sz="1600" b="0" dirty="0"/>
              <a:t>Chicago, IL: University of Chicago Consortium on Chicago School Research. </a:t>
            </a:r>
            <a:r>
              <a:rPr lang="en-US" sz="1600" b="0" i="1" dirty="0"/>
              <a:t> </a:t>
            </a:r>
            <a:br>
              <a:rPr lang="en-US" sz="1600" b="0" i="1" dirty="0"/>
            </a:br>
            <a:r>
              <a:rPr lang="en-US" sz="1600" b="0" dirty="0"/>
              <a:t/>
            </a:r>
            <a:br>
              <a:rPr lang="en-US" sz="1600" b="0" dirty="0"/>
            </a:br>
            <a:r>
              <a:rPr lang="en-US" sz="1600" b="0" dirty="0"/>
              <a:t>Allensworth, E. A., and </a:t>
            </a:r>
            <a:r>
              <a:rPr lang="en-US" sz="1600" b="0" dirty="0" err="1"/>
              <a:t>Luppescu</a:t>
            </a:r>
            <a:r>
              <a:rPr lang="en-US" sz="1600" b="0" dirty="0"/>
              <a:t>, S. (forthcoming). </a:t>
            </a:r>
            <a:r>
              <a:rPr lang="en-US" sz="1600" b="0" i="1" dirty="0"/>
              <a:t>Why do students get good grades (or bad ones)?  Student, teacher, class structure and school effects on student achievement in high school.</a:t>
            </a:r>
            <a:r>
              <a:rPr lang="en-US" sz="1600" b="0" dirty="0"/>
              <a:t> Chicago, IL: University of Chicago Consortium on Chicago School Research. </a:t>
            </a:r>
            <a:r>
              <a:rPr lang="en-US" sz="1600" b="0" i="1" dirty="0"/>
              <a:t> </a:t>
            </a:r>
            <a:r>
              <a:rPr lang="en-US" sz="1600" b="0" dirty="0"/>
              <a:t/>
            </a:r>
            <a:br>
              <a:rPr lang="en-US" sz="1600" b="0" dirty="0"/>
            </a:br>
            <a:r>
              <a:rPr lang="en-US" sz="1600" b="0" dirty="0"/>
              <a:t/>
            </a:r>
            <a:br>
              <a:rPr lang="en-US" sz="1600" b="0" dirty="0"/>
            </a:br>
            <a:r>
              <a:rPr lang="en-US" sz="1600" b="0" dirty="0"/>
              <a:t>Ehrlich, S. B., Gwynne, J. A., Pareja, A. S., and Allensworth, E. M</a:t>
            </a:r>
            <a:r>
              <a:rPr lang="en-US" sz="1600" b="0"/>
              <a:t>. </a:t>
            </a:r>
            <a:r>
              <a:rPr lang="en-US" sz="1600" b="0" smtClean="0"/>
              <a:t>(2013</a:t>
            </a:r>
            <a:r>
              <a:rPr lang="en-US" sz="1600" b="0" dirty="0"/>
              <a:t>). </a:t>
            </a:r>
            <a:r>
              <a:rPr lang="en-US" sz="1600" b="0" i="1" dirty="0"/>
              <a:t>Preschool attendance in Chicago Public Schools: Relationships with learning outcomes and reasons for absences. </a:t>
            </a:r>
            <a:r>
              <a:rPr lang="en-US" sz="1600" b="0" dirty="0"/>
              <a:t>Chicago, IL: University of Chicago Consortium on Chicago School Research. </a:t>
            </a:r>
            <a:r>
              <a:rPr lang="en-US" sz="1600" b="0" dirty="0">
                <a:hlinkClick r:id="rId5"/>
              </a:rPr>
              <a:t>http://ccsr.uchicago.edu/publications/preschool-attendance-chicago-public-schools-relationships-learning-outcomes-and-reasons</a:t>
            </a:r>
            <a:r>
              <a:rPr lang="en-US" sz="1600" b="0" dirty="0"/>
              <a:t/>
            </a:r>
            <a:br>
              <a:rPr lang="en-US" sz="1600" b="0" dirty="0"/>
            </a:br>
            <a:r>
              <a:rPr lang="en-US" sz="1600" b="0" dirty="0"/>
              <a:t/>
            </a:r>
            <a:br>
              <a:rPr lang="en-US" sz="1600" b="0" dirty="0"/>
            </a:br>
            <a:r>
              <a:rPr lang="en-US" sz="1600" b="0" dirty="0"/>
              <a:t>Rosenkranz, T., de la Torre, M., Stevens, W. D., and Allensworth, E. M. (forthcoming). </a:t>
            </a:r>
            <a:r>
              <a:rPr lang="en-US" sz="1600" b="0" i="1" dirty="0"/>
              <a:t>Free to fail: Why grades drop when student enter high school and what adults can do about it. </a:t>
            </a:r>
            <a:r>
              <a:rPr lang="en-US" sz="1600" b="0" dirty="0"/>
              <a:t>Chicago, IL: University of Chicago Consortium on Chicago School Research. </a:t>
            </a:r>
            <a:br>
              <a:rPr lang="en-US" sz="1600" b="0" dirty="0"/>
            </a:br>
            <a:endParaRPr lang="en-US" sz="1600" b="0" dirty="0"/>
          </a:p>
        </p:txBody>
      </p:sp>
      <p:pic>
        <p:nvPicPr>
          <p:cNvPr id="2" name="Attendance Slid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0079" y="5956300"/>
            <a:ext cx="609600" cy="609600"/>
          </a:xfrm>
          <a:prstGeom prst="rect">
            <a:avLst/>
          </a:prstGeom>
        </p:spPr>
      </p:pic>
    </p:spTree>
    <p:extLst>
      <p:ext uri="{BB962C8B-B14F-4D97-AF65-F5344CB8AC3E}">
        <p14:creationId xmlns:p14="http://schemas.microsoft.com/office/powerpoint/2010/main" val="3579746389"/>
      </p:ext>
    </p:extLst>
  </p:cSld>
  <p:clrMapOvr>
    <a:masterClrMapping/>
  </p:clrMapOvr>
  <mc:AlternateContent xmlns:mc="http://schemas.openxmlformats.org/markup-compatibility/2006" xmlns:p14="http://schemas.microsoft.com/office/powerpoint/2010/main">
    <mc:Choice Requires="p14">
      <p:transition p14:dur="100" advClick="0" advTm="22000">
        <p:cut/>
      </p:transition>
    </mc:Choice>
    <mc:Fallback xmlns="">
      <p:transition advClick="0" advTm="22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1: How much of a problem is absenteeism in CPS?</a:t>
            </a:r>
            <a:endParaRPr lang="en-US" dirty="0"/>
          </a:p>
        </p:txBody>
      </p:sp>
      <p:sp>
        <p:nvSpPr>
          <p:cNvPr id="3" name="Text Placeholder 2"/>
          <p:cNvSpPr>
            <a:spLocks noGrp="1"/>
          </p:cNvSpPr>
          <p:nvPr>
            <p:ph type="body" sz="quarter" idx="10"/>
          </p:nvPr>
        </p:nvSpPr>
        <p:spPr>
          <a:xfrm>
            <a:off x="328058" y="1835370"/>
            <a:ext cx="8412162" cy="4467334"/>
          </a:xfrm>
        </p:spPr>
        <p:txBody>
          <a:bodyPr/>
          <a:lstStyle/>
          <a:p>
            <a:pPr>
              <a:spcAft>
                <a:spcPts val="1800"/>
              </a:spcAft>
            </a:pPr>
            <a:r>
              <a:rPr lang="en-US" dirty="0"/>
              <a:t>It’s a big problem for many students in </a:t>
            </a:r>
            <a:r>
              <a:rPr lang="en-US" dirty="0" smtClean="0"/>
              <a:t>preschool and high school</a:t>
            </a:r>
            <a:endParaRPr lang="en-US" dirty="0"/>
          </a:p>
          <a:p>
            <a:pPr>
              <a:spcBef>
                <a:spcPts val="1800"/>
              </a:spcBef>
            </a:pPr>
            <a:r>
              <a:rPr lang="en-US" dirty="0"/>
              <a:t>It’s a problem for </a:t>
            </a:r>
            <a:r>
              <a:rPr lang="en-US" dirty="0" smtClean="0"/>
              <a:t>a smaller set </a:t>
            </a:r>
            <a:r>
              <a:rPr lang="en-US" dirty="0"/>
              <a:t>of students in the elementary and middle grade </a:t>
            </a:r>
            <a:r>
              <a:rPr lang="en-US" dirty="0" smtClean="0"/>
              <a:t>years</a:t>
            </a:r>
          </a:p>
          <a:p>
            <a:pPr marL="0" indent="0">
              <a:spcBef>
                <a:spcPts val="600"/>
              </a:spcBef>
              <a:buNone/>
            </a:pPr>
            <a:endParaRPr lang="en-US" dirty="0"/>
          </a:p>
        </p:txBody>
      </p:sp>
      <p:pic>
        <p:nvPicPr>
          <p:cNvPr id="4" name="Attendance Slide4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2810" y="5422900"/>
            <a:ext cx="609600" cy="609600"/>
          </a:xfrm>
          <a:prstGeom prst="rect">
            <a:avLst/>
          </a:prstGeom>
        </p:spPr>
      </p:pic>
    </p:spTree>
    <p:extLst>
      <p:ext uri="{BB962C8B-B14F-4D97-AF65-F5344CB8AC3E}">
        <p14:creationId xmlns:p14="http://schemas.microsoft.com/office/powerpoint/2010/main" val="3537082476"/>
      </p:ext>
    </p:extLst>
  </p:cSld>
  <p:clrMapOvr>
    <a:masterClrMapping/>
  </p:clrMapOvr>
  <mc:AlternateContent xmlns:mc="http://schemas.openxmlformats.org/markup-compatibility/2006" xmlns:p14="http://schemas.microsoft.com/office/powerpoint/2010/main">
    <mc:Choice Requires="p14">
      <p:transition p14:dur="100" advClick="0" advTm="25000">
        <p:cut/>
      </p:transition>
    </mc:Choice>
    <mc:Fallback xmlns="">
      <p:transition advClick="0" advTm="25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Attendance is highest in grades 1 through 8</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699486949"/>
              </p:ext>
            </p:extLst>
          </p:nvPr>
        </p:nvGraphicFramePr>
        <p:xfrm>
          <a:off x="228600" y="785939"/>
          <a:ext cx="8573810" cy="533727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2336800" y="64365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CCSR analysis of 2011-12 CPS administrative data</a:t>
            </a:r>
            <a:endParaRPr lang="en-US" sz="1600" i="1" dirty="0">
              <a:solidFill>
                <a:schemeClr val="bg1"/>
              </a:solidFill>
              <a:latin typeface="Calibri" panose="020F0502020204030204" pitchFamily="34" charset="0"/>
            </a:endParaRPr>
          </a:p>
        </p:txBody>
      </p:sp>
      <p:pic>
        <p:nvPicPr>
          <p:cNvPr id="3" name="Attendance 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5589814"/>
            <a:ext cx="609600" cy="609600"/>
          </a:xfrm>
          <a:prstGeom prst="rect">
            <a:avLst/>
          </a:prstGeom>
        </p:spPr>
      </p:pic>
    </p:spTree>
    <p:extLst>
      <p:ext uri="{BB962C8B-B14F-4D97-AF65-F5344CB8AC3E}">
        <p14:creationId xmlns:p14="http://schemas.microsoft.com/office/powerpoint/2010/main" val="1644471895"/>
      </p:ext>
    </p:extLst>
  </p:cSld>
  <p:clrMapOvr>
    <a:masterClrMapping/>
  </p:clrMapOvr>
  <mc:AlternateContent xmlns:mc="http://schemas.openxmlformats.org/markup-compatibility/2006" xmlns:p14="http://schemas.microsoft.com/office/powerpoint/2010/main">
    <mc:Choice Requires="p14">
      <p:transition p14:dur="100" advClick="0" advTm="50000">
        <p:cut/>
      </p:transition>
    </mc:Choice>
    <mc:Fallback xmlns="">
      <p:transition advClick="0" advTm="5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Almost half of students are chronically absent in preschool and high school</a:t>
            </a:r>
          </a:p>
        </p:txBody>
      </p:sp>
      <p:graphicFrame>
        <p:nvGraphicFramePr>
          <p:cNvPr id="3" name="Chart 2"/>
          <p:cNvGraphicFramePr>
            <a:graphicFrameLocks/>
          </p:cNvGraphicFramePr>
          <p:nvPr>
            <p:extLst>
              <p:ext uri="{D42A27DB-BD31-4B8C-83A1-F6EECF244321}">
                <p14:modId xmlns:p14="http://schemas.microsoft.com/office/powerpoint/2010/main" val="3392078916"/>
              </p:ext>
            </p:extLst>
          </p:nvPr>
        </p:nvGraphicFramePr>
        <p:xfrm>
          <a:off x="196770" y="960699"/>
          <a:ext cx="8772328" cy="529217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1445706" y="1892461"/>
            <a:ext cx="1820008" cy="1015663"/>
          </a:xfrm>
          <a:prstGeom prst="rect">
            <a:avLst/>
          </a:prstGeom>
          <a:noFill/>
        </p:spPr>
        <p:txBody>
          <a:bodyPr wrap="square" rtlCol="0">
            <a:spAutoFit/>
          </a:bodyPr>
          <a:lstStyle/>
          <a:p>
            <a:pPr algn="ctr"/>
            <a:r>
              <a:rPr lang="en-US" sz="2000" dirty="0" smtClean="0">
                <a:solidFill>
                  <a:schemeClr val="accent2">
                    <a:lumMod val="50000"/>
                  </a:schemeClr>
                </a:solidFill>
                <a:latin typeface="Calibri" pitchFamily="34" charset="0"/>
              </a:rPr>
              <a:t>10% absence = 15 days in preschool</a:t>
            </a:r>
            <a:endParaRPr lang="en-US" sz="2000" dirty="0">
              <a:solidFill>
                <a:schemeClr val="accent2">
                  <a:lumMod val="50000"/>
                </a:schemeClr>
              </a:solidFill>
              <a:latin typeface="Calibri" pitchFamily="34" charset="0"/>
            </a:endParaRPr>
          </a:p>
        </p:txBody>
      </p:sp>
      <p:sp>
        <p:nvSpPr>
          <p:cNvPr id="6" name="TextBox 5"/>
          <p:cNvSpPr txBox="1"/>
          <p:nvPr/>
        </p:nvSpPr>
        <p:spPr>
          <a:xfrm>
            <a:off x="4724400" y="1892461"/>
            <a:ext cx="1905000" cy="1015663"/>
          </a:xfrm>
          <a:prstGeom prst="rect">
            <a:avLst/>
          </a:prstGeom>
          <a:noFill/>
        </p:spPr>
        <p:txBody>
          <a:bodyPr wrap="square" rtlCol="0">
            <a:spAutoFit/>
          </a:bodyPr>
          <a:lstStyle/>
          <a:p>
            <a:pPr algn="ctr"/>
            <a:r>
              <a:rPr lang="en-US" sz="2000" dirty="0" smtClean="0">
                <a:solidFill>
                  <a:schemeClr val="accent2">
                    <a:lumMod val="50000"/>
                  </a:schemeClr>
                </a:solidFill>
                <a:latin typeface="Calibri" pitchFamily="34" charset="0"/>
              </a:rPr>
              <a:t>10% absence = 17 days in high school</a:t>
            </a:r>
            <a:endParaRPr lang="en-US" sz="2000" dirty="0">
              <a:solidFill>
                <a:schemeClr val="accent2">
                  <a:lumMod val="50000"/>
                </a:schemeClr>
              </a:solidFill>
              <a:latin typeface="Calibri" pitchFamily="34" charset="0"/>
            </a:endParaRPr>
          </a:p>
        </p:txBody>
      </p:sp>
      <p:sp>
        <p:nvSpPr>
          <p:cNvPr id="7" name="TextBox 6"/>
          <p:cNvSpPr txBox="1"/>
          <p:nvPr/>
        </p:nvSpPr>
        <p:spPr>
          <a:xfrm>
            <a:off x="2336800" y="6436537"/>
            <a:ext cx="4965700" cy="338554"/>
          </a:xfrm>
          <a:prstGeom prst="rect">
            <a:avLst/>
          </a:prstGeom>
          <a:noFill/>
          <a:ln>
            <a:solidFill>
              <a:schemeClr val="bg1"/>
            </a:solidFill>
          </a:ln>
        </p:spPr>
        <p:txBody>
          <a:bodyPr wrap="square" rtlCol="0">
            <a:spAutoFit/>
          </a:bodyPr>
          <a:lstStyle/>
          <a:p>
            <a:pPr algn="ctr"/>
            <a:r>
              <a:rPr lang="en-US" sz="1600" i="1" dirty="0" smtClean="0">
                <a:solidFill>
                  <a:schemeClr val="bg1"/>
                </a:solidFill>
                <a:latin typeface="Calibri" panose="020F0502020204030204" pitchFamily="34" charset="0"/>
              </a:rPr>
              <a:t>Source: </a:t>
            </a:r>
            <a:r>
              <a:rPr lang="en-US" sz="1600" i="1" dirty="0">
                <a:solidFill>
                  <a:schemeClr val="bg1"/>
                </a:solidFill>
                <a:latin typeface="Calibri" panose="020F0502020204030204" pitchFamily="34" charset="0"/>
              </a:rPr>
              <a:t>CCSR analysis of 2011-12 CPS administrative data</a:t>
            </a:r>
          </a:p>
        </p:txBody>
      </p:sp>
      <p:pic>
        <p:nvPicPr>
          <p:cNvPr id="5" name="Attendance Slid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9498" y="5579774"/>
            <a:ext cx="609600" cy="609600"/>
          </a:xfrm>
          <a:prstGeom prst="rect">
            <a:avLst/>
          </a:prstGeom>
        </p:spPr>
      </p:pic>
    </p:spTree>
    <p:extLst>
      <p:ext uri="{BB962C8B-B14F-4D97-AF65-F5344CB8AC3E}">
        <p14:creationId xmlns:p14="http://schemas.microsoft.com/office/powerpoint/2010/main" val="949175162"/>
      </p:ext>
    </p:extLst>
  </p:cSld>
  <p:clrMapOvr>
    <a:masterClrMapping/>
  </p:clrMapOvr>
  <mc:AlternateContent xmlns:mc="http://schemas.openxmlformats.org/markup-compatibility/2006" xmlns:p14="http://schemas.microsoft.com/office/powerpoint/2010/main">
    <mc:Choice Requires="p14">
      <p:transition p14:dur="100" advClick="0" advTm="38000">
        <p:cut/>
      </p:transition>
    </mc:Choice>
    <mc:Fallback xmlns="">
      <p:transition advClick="0" advTm="38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000" dirty="0" smtClean="0">
                <a:solidFill>
                  <a:srgbClr val="C00000"/>
                </a:solidFill>
              </a:rPr>
              <a:t>In primary and middle grades</a:t>
            </a:r>
            <a:r>
              <a:rPr lang="en-US" sz="3000" dirty="0" smtClean="0"/>
              <a:t/>
            </a:r>
            <a:br>
              <a:rPr lang="en-US" sz="3000" dirty="0" smtClean="0"/>
            </a:br>
            <a:r>
              <a:rPr lang="en-US" sz="3000" dirty="0" smtClean="0"/>
              <a:t>Many of the same students are chronically absent year after year</a:t>
            </a:r>
            <a:endParaRPr lang="en-US" sz="3000" dirty="0"/>
          </a:p>
        </p:txBody>
      </p:sp>
      <p:graphicFrame>
        <p:nvGraphicFramePr>
          <p:cNvPr id="6" name="Chart 5"/>
          <p:cNvGraphicFramePr>
            <a:graphicFrameLocks/>
          </p:cNvGraphicFramePr>
          <p:nvPr>
            <p:extLst>
              <p:ext uri="{D42A27DB-BD31-4B8C-83A1-F6EECF244321}">
                <p14:modId xmlns:p14="http://schemas.microsoft.com/office/powerpoint/2010/main" val="3334646218"/>
              </p:ext>
            </p:extLst>
          </p:nvPr>
        </p:nvGraphicFramePr>
        <p:xfrm>
          <a:off x="1168400" y="1715293"/>
          <a:ext cx="6667500" cy="4291014"/>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2143760" y="6436537"/>
            <a:ext cx="5222240" cy="307777"/>
          </a:xfrm>
          <a:prstGeom prst="rect">
            <a:avLst/>
          </a:prstGeom>
          <a:noFill/>
          <a:ln>
            <a:solidFill>
              <a:schemeClr val="bg1"/>
            </a:solidFill>
          </a:ln>
        </p:spPr>
        <p:txBody>
          <a:bodyPr wrap="square" rtlCol="0">
            <a:spAutoFit/>
          </a:bodyPr>
          <a:lstStyle/>
          <a:p>
            <a:pPr algn="ctr"/>
            <a:r>
              <a:rPr lang="en-US" sz="1400" i="1" dirty="0" smtClean="0">
                <a:solidFill>
                  <a:schemeClr val="bg1"/>
                </a:solidFill>
                <a:latin typeface="Calibri" panose="020F0502020204030204" pitchFamily="34" charset="0"/>
              </a:rPr>
              <a:t>Source: </a:t>
            </a:r>
            <a:r>
              <a:rPr lang="en-US" sz="1400" i="1" dirty="0">
                <a:solidFill>
                  <a:schemeClr val="bg1"/>
                </a:solidFill>
                <a:latin typeface="Calibri" panose="020F0502020204030204" pitchFamily="34" charset="0"/>
              </a:rPr>
              <a:t>CCSR analysis of </a:t>
            </a:r>
            <a:r>
              <a:rPr lang="en-US" sz="1400" i="1" dirty="0" smtClean="0">
                <a:solidFill>
                  <a:schemeClr val="bg1"/>
                </a:solidFill>
                <a:latin typeface="Calibri" panose="020F0502020204030204" pitchFamily="34" charset="0"/>
              </a:rPr>
              <a:t>CPS </a:t>
            </a:r>
            <a:r>
              <a:rPr lang="en-US" sz="1400" i="1" dirty="0">
                <a:solidFill>
                  <a:schemeClr val="bg1"/>
                </a:solidFill>
                <a:latin typeface="Calibri" panose="020F0502020204030204" pitchFamily="34" charset="0"/>
              </a:rPr>
              <a:t>administrative </a:t>
            </a:r>
            <a:r>
              <a:rPr lang="en-US" sz="1400" i="1" dirty="0" smtClean="0">
                <a:solidFill>
                  <a:schemeClr val="bg1"/>
                </a:solidFill>
                <a:latin typeface="Calibri" panose="020F0502020204030204" pitchFamily="34" charset="0"/>
              </a:rPr>
              <a:t>data 2008-09 to 2011-12</a:t>
            </a:r>
            <a:endParaRPr lang="en-US" sz="1400" i="1" dirty="0">
              <a:solidFill>
                <a:schemeClr val="bg1"/>
              </a:solidFill>
              <a:latin typeface="Calibri" panose="020F0502020204030204" pitchFamily="34" charset="0"/>
            </a:endParaRPr>
          </a:p>
        </p:txBody>
      </p:sp>
      <p:pic>
        <p:nvPicPr>
          <p:cNvPr id="2" name="Attendance Slid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8210" y="5562600"/>
            <a:ext cx="609600" cy="609600"/>
          </a:xfrm>
          <a:prstGeom prst="rect">
            <a:avLst/>
          </a:prstGeom>
        </p:spPr>
      </p:pic>
    </p:spTree>
    <p:extLst>
      <p:ext uri="{BB962C8B-B14F-4D97-AF65-F5344CB8AC3E}">
        <p14:creationId xmlns:p14="http://schemas.microsoft.com/office/powerpoint/2010/main" val="658077778"/>
      </p:ext>
    </p:extLst>
  </p:cSld>
  <p:clrMapOvr>
    <a:masterClrMapping/>
  </p:clrMapOvr>
  <mc:AlternateContent xmlns:mc="http://schemas.openxmlformats.org/markup-compatibility/2006" xmlns:p14="http://schemas.microsoft.com/office/powerpoint/2010/main">
    <mc:Choice Requires="p14">
      <p:transition p14:dur="100" advClick="0" advTm="32000">
        <p:cut/>
      </p:transition>
    </mc:Choice>
    <mc:Fallback xmlns="">
      <p:transition advClick="0" advTm="32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high school</a:t>
            </a:r>
            <a:r>
              <a:rPr lang="en-US" dirty="0" smtClean="0"/>
              <a:t/>
            </a:r>
            <a:br>
              <a:rPr lang="en-US" dirty="0" smtClean="0"/>
            </a:br>
            <a:r>
              <a:rPr lang="en-US" dirty="0" smtClean="0"/>
              <a:t>Absences almost double from 8</a:t>
            </a:r>
            <a:r>
              <a:rPr lang="en-US" baseline="30000" dirty="0" smtClean="0"/>
              <a:t>th</a:t>
            </a:r>
            <a:r>
              <a:rPr lang="en-US" dirty="0" smtClean="0"/>
              <a:t> to 9</a:t>
            </a:r>
            <a:r>
              <a:rPr lang="en-US" baseline="30000" dirty="0" smtClean="0"/>
              <a:t>th</a:t>
            </a:r>
            <a:r>
              <a:rPr lang="en-US" dirty="0" smtClean="0"/>
              <a:t> grade</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13" y="1190076"/>
            <a:ext cx="6878637" cy="509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10764" y="6364800"/>
            <a:ext cx="5243331" cy="492443"/>
          </a:xfrm>
          <a:prstGeom prst="rect">
            <a:avLst/>
          </a:prstGeom>
          <a:noFill/>
          <a:ln>
            <a:solidFill>
              <a:schemeClr val="bg1"/>
            </a:solidFill>
          </a:ln>
        </p:spPr>
        <p:txBody>
          <a:bodyPr wrap="square" rtlCol="0">
            <a:spAutoFit/>
          </a:bodyPr>
          <a:lstStyle/>
          <a:p>
            <a:pPr algn="ctr"/>
            <a:r>
              <a:rPr lang="en-US" sz="1300" i="1" dirty="0" smtClean="0">
                <a:solidFill>
                  <a:schemeClr val="bg1"/>
                </a:solidFill>
                <a:latin typeface="Calibri" panose="020F0502020204030204" pitchFamily="34" charset="0"/>
              </a:rPr>
              <a:t>Source: Recreated from Rosenkranz, de la Torre, Stevens, &amp; Allensworth (forthcoming); updated with 2011-12 to 2012-13 data</a:t>
            </a:r>
            <a:endParaRPr lang="en-US" sz="1300" i="1" dirty="0">
              <a:solidFill>
                <a:schemeClr val="bg1"/>
              </a:solidFill>
              <a:latin typeface="Calibri" panose="020F0502020204030204" pitchFamily="34" charset="0"/>
            </a:endParaRPr>
          </a:p>
        </p:txBody>
      </p:sp>
      <p:pic>
        <p:nvPicPr>
          <p:cNvPr id="3" name="Attendance 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2341" y="5588000"/>
            <a:ext cx="609600" cy="609600"/>
          </a:xfrm>
          <a:prstGeom prst="rect">
            <a:avLst/>
          </a:prstGeom>
        </p:spPr>
      </p:pic>
    </p:spTree>
    <p:extLst>
      <p:ext uri="{BB962C8B-B14F-4D97-AF65-F5344CB8AC3E}">
        <p14:creationId xmlns:p14="http://schemas.microsoft.com/office/powerpoint/2010/main" val="204302898"/>
      </p:ext>
    </p:extLst>
  </p:cSld>
  <p:clrMapOvr>
    <a:masterClrMapping/>
  </p:clrMapOvr>
  <mc:AlternateContent xmlns:mc="http://schemas.openxmlformats.org/markup-compatibility/2006" xmlns:p14="http://schemas.microsoft.com/office/powerpoint/2010/main">
    <mc:Choice Requires="p14">
      <p:transition p14:dur="100" advClick="0" advTm="17000">
        <p:cut/>
      </p:transition>
    </mc:Choice>
    <mc:Fallback xmlns="">
      <p:transition advClick="0" advTm="17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2: Do absences matter?</a:t>
            </a:r>
            <a:endParaRPr lang="en-US" dirty="0"/>
          </a:p>
        </p:txBody>
      </p:sp>
      <p:sp>
        <p:nvSpPr>
          <p:cNvPr id="2" name="Text Placeholder 1"/>
          <p:cNvSpPr>
            <a:spLocks noGrp="1"/>
          </p:cNvSpPr>
          <p:nvPr>
            <p:ph type="body" sz="quarter" idx="10"/>
          </p:nvPr>
        </p:nvSpPr>
        <p:spPr/>
        <p:txBody>
          <a:bodyPr/>
          <a:lstStyle/>
          <a:p>
            <a:pPr>
              <a:spcAft>
                <a:spcPts val="1800"/>
              </a:spcAft>
            </a:pPr>
            <a:r>
              <a:rPr lang="en-US" dirty="0" smtClean="0"/>
              <a:t>From preschool through high school, absenteeism has serious implications for students’ academic outcomes</a:t>
            </a:r>
          </a:p>
          <a:p>
            <a:pPr>
              <a:spcAft>
                <a:spcPts val="600"/>
              </a:spcAft>
            </a:pPr>
            <a:r>
              <a:rPr lang="en-US" dirty="0" smtClean="0"/>
              <a:t>Students who are chronically absent have:</a:t>
            </a:r>
          </a:p>
          <a:p>
            <a:pPr lvl="1"/>
            <a:r>
              <a:rPr lang="en-US" dirty="0" smtClean="0"/>
              <a:t>Lower test scores</a:t>
            </a:r>
          </a:p>
          <a:p>
            <a:pPr lvl="1"/>
            <a:r>
              <a:rPr lang="en-US" dirty="0" smtClean="0"/>
              <a:t>Lower likelihood of being on-track in high school</a:t>
            </a:r>
          </a:p>
          <a:p>
            <a:pPr lvl="1"/>
            <a:r>
              <a:rPr lang="en-US" dirty="0" smtClean="0"/>
              <a:t>Lower likelihood of graduating</a:t>
            </a:r>
          </a:p>
          <a:p>
            <a:pPr lvl="1"/>
            <a:r>
              <a:rPr lang="en-US" dirty="0"/>
              <a:t>Lower course </a:t>
            </a:r>
            <a:r>
              <a:rPr lang="en-US" dirty="0" smtClean="0"/>
              <a:t>grades – taking them out of the running for college completion</a:t>
            </a:r>
            <a:endParaRPr lang="en-US" dirty="0"/>
          </a:p>
          <a:p>
            <a:pPr marL="363474" lvl="1" indent="0">
              <a:buNone/>
            </a:pPr>
            <a:endParaRPr lang="en-US" dirty="0" smtClean="0"/>
          </a:p>
          <a:p>
            <a:pPr lvl="1"/>
            <a:endParaRPr lang="en-US" dirty="0" smtClean="0"/>
          </a:p>
          <a:p>
            <a:endParaRPr lang="en-US" dirty="0"/>
          </a:p>
        </p:txBody>
      </p:sp>
      <p:pic>
        <p:nvPicPr>
          <p:cNvPr id="3" name="Attendance Slide9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5600" y="5562600"/>
            <a:ext cx="609600" cy="609600"/>
          </a:xfrm>
          <a:prstGeom prst="rect">
            <a:avLst/>
          </a:prstGeom>
        </p:spPr>
      </p:pic>
    </p:spTree>
    <p:extLst>
      <p:ext uri="{BB962C8B-B14F-4D97-AF65-F5344CB8AC3E}">
        <p14:creationId xmlns:p14="http://schemas.microsoft.com/office/powerpoint/2010/main" val="2566640284"/>
      </p:ext>
    </p:extLst>
  </p:cSld>
  <p:clrMapOvr>
    <a:masterClrMapping/>
  </p:clrMapOvr>
  <mc:AlternateContent xmlns:mc="http://schemas.openxmlformats.org/markup-compatibility/2006" xmlns:p14="http://schemas.microsoft.com/office/powerpoint/2010/main">
    <mc:Choice Requires="p14">
      <p:transition p14:dur="100" advTm="13000">
        <p:cut/>
      </p:transition>
    </mc:Choice>
    <mc:Fallback xmlns="">
      <p:transition advTm="13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3">
      <a:dk1>
        <a:srgbClr val="767676"/>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C00"/>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UChicago Impact 1">
      <a:dk1>
        <a:srgbClr val="767676"/>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5787</TotalTime>
  <Words>2125</Words>
  <Application>Microsoft Office PowerPoint</Application>
  <PresentationFormat>On-screen Show (4:3)</PresentationFormat>
  <Paragraphs>363</Paragraphs>
  <Slides>31</Slides>
  <Notes>30</Notes>
  <HiddenSlides>0</HiddenSlides>
  <MMClips>31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4" baseType="lpstr">
      <vt:lpstr>Office Theme</vt:lpstr>
      <vt:lpstr>1_Office Theme</vt:lpstr>
      <vt:lpstr>Chart</vt:lpstr>
      <vt:lpstr>PowerPoint Presentation</vt:lpstr>
      <vt:lpstr>Today’s presentation</vt:lpstr>
      <vt:lpstr>Definitions</vt:lpstr>
      <vt:lpstr>Part 1: How much of a problem is absenteeism in CPS?</vt:lpstr>
      <vt:lpstr>Attendance is highest in grades 1 through 8</vt:lpstr>
      <vt:lpstr>Almost half of students are chronically absent in preschool and high school</vt:lpstr>
      <vt:lpstr>In primary and middle grades Many of the same students are chronically absent year after year</vt:lpstr>
      <vt:lpstr>In high school Absences almost double from 8th to 9th grade</vt:lpstr>
      <vt:lpstr>Part 2: Do absences matter?</vt:lpstr>
      <vt:lpstr>In preschool Students with lower attendance have lower levels of kindergarten readiness</vt:lpstr>
      <vt:lpstr>Multiple years of chronic absenteeism put students at risk for needing academic intervention</vt:lpstr>
      <vt:lpstr>Chronically absent middle grade students are very likely to be off-track for graduation in high school</vt:lpstr>
      <vt:lpstr>In middle grades Improving attendance is associated with much better high school outcomes</vt:lpstr>
      <vt:lpstr>In middle grades Test score improvement is associated with less of boost for high school outcomes than improving attendance</vt:lpstr>
      <vt:lpstr>In high school Absences hamper strong grades, even for high scoring students</vt:lpstr>
      <vt:lpstr>In high school Absences account for failure and declining grades</vt:lpstr>
      <vt:lpstr>In high school Absence is very predictive of dropout/graduation</vt:lpstr>
      <vt:lpstr>Part 3: Why are students absent?</vt:lpstr>
      <vt:lpstr>In preschool Health, logistics, and family-related reasons account for 80 percent of why children miss school</vt:lpstr>
      <vt:lpstr>In preschool Besides illness, there are many obstacles that families face</vt:lpstr>
      <vt:lpstr>In middle school and high school, illness is the primary reason for absences; other reasons become more common in high school</vt:lpstr>
      <vt:lpstr>The same students have many more unexcused absences in 9th grade than in 8th grade</vt:lpstr>
      <vt:lpstr>In high school There are additional reasons for missing school</vt:lpstr>
      <vt:lpstr>In high school Classroom factors matter:  The same student often has different attendance in different classes</vt:lpstr>
      <vt:lpstr>Absence rates vary substantially among high schools serving students with similar levels of incoming achievement</vt:lpstr>
      <vt:lpstr>Part 4: Can schools have much of an influence on attendance?</vt:lpstr>
      <vt:lpstr>Among high schools serving similar students, school culture and organization makes a difference</vt:lpstr>
      <vt:lpstr>Attendance has improved considerably in CPS high schools since 2007-08</vt:lpstr>
      <vt:lpstr>In high school, improvements in attendance have come from fewer unexcused absences</vt:lpstr>
      <vt:lpstr>Systems and programs that promote better monitoring and support have shown improvements in attendance </vt:lpstr>
      <vt:lpstr>References  Allensworth, E. M., and Easton, J. Q. (2007). What matters for staying on-track and graduating in Chicago Public Schools. Chicago, IL: Consortium on Chicago School Research at the University of Chicago. http://ccsr.uchicago.edu/publications/what-matters-staying-track-and-graduating-chicago-public-schools   Allensworth, E. M., Gwynne, J. A., Moore, P. T., and de la Torre, M. (forthcoming). Looking forward to high school and college:  Middle school indicators of readiness in Chicago Public Schools. Chicago, IL: University of Chicago Consortium on Chicago School Research.    Allensworth, E. A., and Luppescu, S. (forthcoming). Why do students get good grades (or bad ones)?  Student, teacher, class structure and school effects on student achievement in high school. Chicago, IL: University of Chicago Consortium on Chicago School Research.    Ehrlich, S. B., Gwynne, J. A., Pareja, A. S., and Allensworth, E. M. (2013). Preschool attendance in Chicago Public Schools: Relationships with learning outcomes and reasons for absences. Chicago, IL: University of Chicago Consortium on Chicago School Research. http://ccsr.uchicago.edu/publications/preschool-attendance-chicago-public-schools-relationships-learning-outcomes-and-reasons  Rosenkranz, T., de la Torre, M., Stevens, W. D., and Allensworth, E. M. (forthcoming). Free to fail: Why grades drop when student enter high school and what adults can do about it. Chicago, IL: University of Chicago Consortium on Chicago School Research.  </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Schexnider</dc:creator>
  <cp:lastModifiedBy>Jessica Puller</cp:lastModifiedBy>
  <cp:revision>822</cp:revision>
  <dcterms:created xsi:type="dcterms:W3CDTF">2011-04-28T19:40:39Z</dcterms:created>
  <dcterms:modified xsi:type="dcterms:W3CDTF">2014-08-25T14:02:14Z</dcterms:modified>
</cp:coreProperties>
</file>