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  <p:sldId id="275" r:id="rId3"/>
    <p:sldId id="274" r:id="rId4"/>
    <p:sldId id="273" r:id="rId5"/>
    <p:sldId id="272" r:id="rId6"/>
    <p:sldId id="271" r:id="rId7"/>
    <p:sldId id="270" r:id="rId8"/>
    <p:sldId id="269" r:id="rId9"/>
    <p:sldId id="268" r:id="rId10"/>
    <p:sldId id="267" r:id="rId11"/>
    <p:sldId id="266" r:id="rId12"/>
    <p:sldId id="265" r:id="rId13"/>
    <p:sldId id="264" r:id="rId14"/>
    <p:sldId id="263" r:id="rId15"/>
    <p:sldId id="262" r:id="rId16"/>
    <p:sldId id="261" r:id="rId17"/>
    <p:sldId id="260" r:id="rId18"/>
    <p:sldId id="259" r:id="rId19"/>
    <p:sldId id="258" r:id="rId20"/>
    <p:sldId id="257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142" d="100"/>
          <a:sy n="142" d="100"/>
        </p:scale>
        <p:origin x="-104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231B-C5EC-284B-8CBA-50FD15D215AB}" type="datetimeFigureOut">
              <a:rPr lang="en-US" smtClean="0"/>
              <a:pPr/>
              <a:t>3/20/13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8471-FD29-0D4A-945B-CAFDAD02DC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231B-C5EC-284B-8CBA-50FD15D215AB}" type="datetimeFigureOut">
              <a:rPr lang="en-US" smtClean="0"/>
              <a:pPr/>
              <a:t>3/20/13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8471-FD29-0D4A-945B-CAFDAD02DC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231B-C5EC-284B-8CBA-50FD15D215AB}" type="datetimeFigureOut">
              <a:rPr lang="en-US" smtClean="0"/>
              <a:pPr/>
              <a:t>3/20/13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8471-FD29-0D4A-945B-CAFDAD02DC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231B-C5EC-284B-8CBA-50FD15D215AB}" type="datetimeFigureOut">
              <a:rPr lang="en-US" smtClean="0"/>
              <a:pPr/>
              <a:t>3/20/13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8471-FD29-0D4A-945B-CAFDAD02DC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231B-C5EC-284B-8CBA-50FD15D215AB}" type="datetimeFigureOut">
              <a:rPr lang="en-US" smtClean="0"/>
              <a:pPr/>
              <a:t>3/20/13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8471-FD29-0D4A-945B-CAFDAD02DC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231B-C5EC-284B-8CBA-50FD15D215AB}" type="datetimeFigureOut">
              <a:rPr lang="en-US" smtClean="0"/>
              <a:pPr/>
              <a:t>3/20/13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8471-FD29-0D4A-945B-CAFDAD02DC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231B-C5EC-284B-8CBA-50FD15D215AB}" type="datetimeFigureOut">
              <a:rPr lang="en-US" smtClean="0"/>
              <a:pPr/>
              <a:t>3/20/13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8471-FD29-0D4A-945B-CAFDAD02DC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231B-C5EC-284B-8CBA-50FD15D215AB}" type="datetimeFigureOut">
              <a:rPr lang="en-US" smtClean="0"/>
              <a:pPr/>
              <a:t>3/20/13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8471-FD29-0D4A-945B-CAFDAD02DC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231B-C5EC-284B-8CBA-50FD15D215AB}" type="datetimeFigureOut">
              <a:rPr lang="en-US" smtClean="0"/>
              <a:pPr/>
              <a:t>3/20/13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8471-FD29-0D4A-945B-CAFDAD02DC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231B-C5EC-284B-8CBA-50FD15D215AB}" type="datetimeFigureOut">
              <a:rPr lang="en-US" smtClean="0"/>
              <a:pPr/>
              <a:t>3/20/13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8471-FD29-0D4A-945B-CAFDAD02DC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B9231B-C5EC-284B-8CBA-50FD15D215AB}" type="datetimeFigureOut">
              <a:rPr lang="en-US" smtClean="0"/>
              <a:pPr/>
              <a:t>3/20/13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18471-FD29-0D4A-945B-CAFDAD02DCA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B9231B-C5EC-284B-8CBA-50FD15D215AB}" type="datetimeFigureOut">
              <a:rPr lang="en-US" smtClean="0"/>
              <a:pPr/>
              <a:t>3/20/13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18471-FD29-0D4A-945B-CAFDAD02DCA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9.png"/><Relationship Id="rId7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9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8.png"/><Relationship Id="rId7" Type="http://schemas.openxmlformats.org/officeDocument/2006/relationships/image" Target="../media/image9.png"/><Relationship Id="rId8" Type="http://schemas.openxmlformats.org/officeDocument/2006/relationships/image" Target="../media/image10.png"/><Relationship Id="rId9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9" Type="http://schemas.openxmlformats.org/officeDocument/2006/relationships/image" Target="../media/image10.png"/><Relationship Id="rId10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9" Type="http://schemas.openxmlformats.org/officeDocument/2006/relationships/image" Target="../media/image10.png"/><Relationship Id="rId10" Type="http://schemas.openxmlformats.org/officeDocument/2006/relationships/image" Target="../media/image11.png"/><Relationship Id="rId11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2.png"/><Relationship Id="rId12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9" Type="http://schemas.openxmlformats.org/officeDocument/2006/relationships/image" Target="../media/image10.png"/><Relationship Id="rId10" Type="http://schemas.openxmlformats.org/officeDocument/2006/relationships/image" Target="../media/image11.png"/></Relationships>
</file>

<file path=ppt/slides/_rels/slide17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2.png"/><Relationship Id="rId12" Type="http://schemas.openxmlformats.org/officeDocument/2006/relationships/image" Target="../media/image13.png"/><Relationship Id="rId13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9" Type="http://schemas.openxmlformats.org/officeDocument/2006/relationships/image" Target="../media/image10.png"/><Relationship Id="rId10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2.png"/><Relationship Id="rId12" Type="http://schemas.openxmlformats.org/officeDocument/2006/relationships/image" Target="../media/image13.png"/><Relationship Id="rId13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9" Type="http://schemas.openxmlformats.org/officeDocument/2006/relationships/image" Target="../media/image10.png"/><Relationship Id="rId10" Type="http://schemas.openxmlformats.org/officeDocument/2006/relationships/image" Target="../media/image11.png"/></Relationships>
</file>

<file path=ppt/slides/_rels/slide19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1.png"/><Relationship Id="rId12" Type="http://schemas.openxmlformats.org/officeDocument/2006/relationships/image" Target="../media/image12.png"/><Relationship Id="rId13" Type="http://schemas.openxmlformats.org/officeDocument/2006/relationships/image" Target="../media/image13.png"/><Relationship Id="rId14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0" Type="http://schemas.openxmlformats.org/officeDocument/2006/relationships/image" Target="../media/image1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1.png"/><Relationship Id="rId12" Type="http://schemas.openxmlformats.org/officeDocument/2006/relationships/image" Target="../media/image12.png"/><Relationship Id="rId13" Type="http://schemas.openxmlformats.org/officeDocument/2006/relationships/image" Target="../media/image13.png"/><Relationship Id="rId14" Type="http://schemas.openxmlformats.org/officeDocument/2006/relationships/image" Target="../media/image14.png"/><Relationship Id="rId15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Relationship Id="rId7" Type="http://schemas.openxmlformats.org/officeDocument/2006/relationships/image" Target="../media/image7.png"/><Relationship Id="rId8" Type="http://schemas.openxmlformats.org/officeDocument/2006/relationships/image" Target="../media/image8.png"/><Relationship Id="rId9" Type="http://schemas.openxmlformats.org/officeDocument/2006/relationships/image" Target="../media/image9.png"/><Relationship Id="rId10" Type="http://schemas.openxmlformats.org/officeDocument/2006/relationships/image" Target="../media/image10.png"/></Relationships>
</file>

<file path=ppt/slides/_rels/slide2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0.png"/><Relationship Id="rId12" Type="http://schemas.openxmlformats.org/officeDocument/2006/relationships/image" Target="../media/image11.png"/><Relationship Id="rId13" Type="http://schemas.openxmlformats.org/officeDocument/2006/relationships/image" Target="../media/image12.png"/><Relationship Id="rId14" Type="http://schemas.openxmlformats.org/officeDocument/2006/relationships/image" Target="../media/image13.png"/><Relationship Id="rId15" Type="http://schemas.openxmlformats.org/officeDocument/2006/relationships/image" Target="../media/image14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8" Type="http://schemas.openxmlformats.org/officeDocument/2006/relationships/image" Target="../media/image7.png"/><Relationship Id="rId9" Type="http://schemas.openxmlformats.org/officeDocument/2006/relationships/image" Target="../media/image8.png"/><Relationship Id="rId10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5.png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7.png"/><Relationship Id="rId5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6.png"/><Relationship Id="rId5" Type="http://schemas.openxmlformats.org/officeDocument/2006/relationships/image" Target="../media/image7.png"/><Relationship Id="rId6" Type="http://schemas.openxmlformats.org/officeDocument/2006/relationships/image" Target="../media/image9.png"/><Relationship Id="rId7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hool.Student Tex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106" y="1444884"/>
            <a:ext cx="7765787" cy="3968232"/>
          </a:xfrm>
          <a:prstGeom prst="rect">
            <a:avLst/>
          </a:prstGeom>
        </p:spPr>
      </p:pic>
      <p:pic>
        <p:nvPicPr>
          <p:cNvPr id="34" name="Picture 33" descr="Academic Performance arr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1547" y="2615512"/>
            <a:ext cx="2547958" cy="2407760"/>
          </a:xfrm>
          <a:prstGeom prst="rect">
            <a:avLst/>
          </a:prstGeom>
        </p:spPr>
      </p:pic>
      <p:pic>
        <p:nvPicPr>
          <p:cNvPr id="30" name="Picture 29" descr="Mindset arrow 4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0370" y="2615512"/>
            <a:ext cx="457170" cy="1237406"/>
          </a:xfrm>
          <a:prstGeom prst="rect">
            <a:avLst/>
          </a:prstGeom>
        </p:spPr>
      </p:pic>
      <p:pic>
        <p:nvPicPr>
          <p:cNvPr id="32" name="Picture 31" descr="Learning arrow 3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02216" y="3476409"/>
            <a:ext cx="1670193" cy="1249597"/>
          </a:xfrm>
          <a:prstGeom prst="rect">
            <a:avLst/>
          </a:prstGeom>
        </p:spPr>
      </p:pic>
      <p:pic>
        <p:nvPicPr>
          <p:cNvPr id="9" name="Picture 8" descr="School arrow 1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18546" y="2615512"/>
            <a:ext cx="341353" cy="408405"/>
          </a:xfrm>
          <a:prstGeom prst="rect">
            <a:avLst/>
          </a:prstGeom>
        </p:spPr>
      </p:pic>
      <p:pic>
        <p:nvPicPr>
          <p:cNvPr id="13" name="Picture 12" descr="Social Skills Box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85578" y="3032451"/>
            <a:ext cx="1804296" cy="438883"/>
          </a:xfrm>
          <a:prstGeom prst="rect">
            <a:avLst/>
          </a:prstGeom>
        </p:spPr>
      </p:pic>
      <p:pic>
        <p:nvPicPr>
          <p:cNvPr id="14" name="Picture 13" descr="Perseverance Box.png"/>
          <p:cNvPicPr>
            <a:picLocks noChangeAspect="1"/>
          </p:cNvPicPr>
          <p:nvPr/>
        </p:nvPicPr>
        <p:blipFill>
          <a:blip r:embed="rId8"/>
          <a:srcRect l="6869" r="6980"/>
          <a:stretch>
            <a:fillRect/>
          </a:stretch>
        </p:blipFill>
        <p:spPr>
          <a:xfrm>
            <a:off x="3929505" y="3049385"/>
            <a:ext cx="1717225" cy="438883"/>
          </a:xfrm>
          <a:prstGeom prst="rect">
            <a:avLst/>
          </a:prstGeom>
        </p:spPr>
      </p:pic>
      <p:pic>
        <p:nvPicPr>
          <p:cNvPr id="16" name="Picture 15" descr="School arrow 1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99975" y="2615512"/>
            <a:ext cx="341353" cy="408405"/>
          </a:xfrm>
          <a:prstGeom prst="rect">
            <a:avLst/>
          </a:prstGeom>
        </p:spPr>
      </p:pic>
      <p:pic>
        <p:nvPicPr>
          <p:cNvPr id="18" name="Picture 17" descr="School arrow 1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20431" y="1768224"/>
            <a:ext cx="341353" cy="408405"/>
          </a:xfrm>
          <a:prstGeom prst="rect">
            <a:avLst/>
          </a:prstGeom>
        </p:spPr>
      </p:pic>
      <p:pic>
        <p:nvPicPr>
          <p:cNvPr id="19" name="Picture 18" descr="School arrow 2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415461" y="1451798"/>
            <a:ext cx="1877443" cy="1572663"/>
          </a:xfrm>
          <a:prstGeom prst="rect">
            <a:avLst/>
          </a:prstGeom>
        </p:spPr>
      </p:pic>
      <p:pic>
        <p:nvPicPr>
          <p:cNvPr id="20" name="Picture 19" descr="Mindsets Box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501189" y="2176629"/>
            <a:ext cx="6412565" cy="438883"/>
          </a:xfrm>
          <a:prstGeom prst="rect">
            <a:avLst/>
          </a:prstGeom>
        </p:spPr>
      </p:pic>
      <p:pic>
        <p:nvPicPr>
          <p:cNvPr id="21" name="Picture 20" descr="School arrow 1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49779" y="2615512"/>
            <a:ext cx="341353" cy="408405"/>
          </a:xfrm>
          <a:prstGeom prst="rect">
            <a:avLst/>
          </a:prstGeom>
        </p:spPr>
      </p:pic>
      <p:pic>
        <p:nvPicPr>
          <p:cNvPr id="22" name="Picture 21" descr="Behavior box.png"/>
          <p:cNvPicPr>
            <a:picLocks noChangeAspect="1"/>
          </p:cNvPicPr>
          <p:nvPr/>
        </p:nvPicPr>
        <p:blipFill>
          <a:blip r:embed="rId11"/>
          <a:srcRect l="6869" r="6980"/>
          <a:stretch>
            <a:fillRect/>
          </a:stretch>
        </p:blipFill>
        <p:spPr>
          <a:xfrm>
            <a:off x="3929505" y="3896606"/>
            <a:ext cx="1717225" cy="438883"/>
          </a:xfrm>
          <a:prstGeom prst="rect">
            <a:avLst/>
          </a:prstGeom>
        </p:spPr>
      </p:pic>
      <p:pic>
        <p:nvPicPr>
          <p:cNvPr id="23" name="Picture 22" descr="School arrow 1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08736" y="3488201"/>
            <a:ext cx="341353" cy="408405"/>
          </a:xfrm>
          <a:prstGeom prst="rect">
            <a:avLst/>
          </a:prstGeom>
        </p:spPr>
      </p:pic>
      <p:pic>
        <p:nvPicPr>
          <p:cNvPr id="27" name="Picture 26" descr="Learning arrow 1.pn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725955" y="3087646"/>
            <a:ext cx="713184" cy="341353"/>
          </a:xfrm>
          <a:prstGeom prst="rect">
            <a:avLst/>
          </a:prstGeom>
        </p:spPr>
      </p:pic>
      <p:pic>
        <p:nvPicPr>
          <p:cNvPr id="28" name="Picture 27" descr="Learning arrow 2.pn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725955" y="3085959"/>
            <a:ext cx="829001" cy="804618"/>
          </a:xfrm>
          <a:prstGeom prst="rect">
            <a:avLst/>
          </a:prstGeom>
        </p:spPr>
      </p:pic>
      <p:pic>
        <p:nvPicPr>
          <p:cNvPr id="29" name="Picture 28" descr="Learning Box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429010" y="3049318"/>
            <a:ext cx="1786009" cy="438883"/>
          </a:xfrm>
          <a:prstGeom prst="rect">
            <a:avLst/>
          </a:prstGeom>
        </p:spPr>
      </p:pic>
      <p:pic>
        <p:nvPicPr>
          <p:cNvPr id="24" name="Picture 23" descr="Social Skills arrow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265115" y="3470380"/>
            <a:ext cx="1341031" cy="847288"/>
          </a:xfrm>
          <a:prstGeom prst="rect">
            <a:avLst/>
          </a:prstGeom>
        </p:spPr>
      </p:pic>
      <p:pic>
        <p:nvPicPr>
          <p:cNvPr id="25" name="Picture 24" descr="School arrow 1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99403" y="4335489"/>
            <a:ext cx="341353" cy="408405"/>
          </a:xfrm>
          <a:prstGeom prst="rect">
            <a:avLst/>
          </a:prstGeom>
        </p:spPr>
      </p:pic>
      <p:pic>
        <p:nvPicPr>
          <p:cNvPr id="33" name="Picture 32" descr="Academic Perfomance box.png"/>
          <p:cNvPicPr>
            <a:picLocks noChangeAspect="1"/>
          </p:cNvPicPr>
          <p:nvPr/>
        </p:nvPicPr>
        <p:blipFill>
          <a:blip r:embed="rId16"/>
          <a:srcRect l="7464" r="6647"/>
          <a:stretch>
            <a:fillRect/>
          </a:stretch>
        </p:blipFill>
        <p:spPr>
          <a:xfrm>
            <a:off x="3929505" y="4726006"/>
            <a:ext cx="1717225" cy="438883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689106" y="987030"/>
            <a:ext cx="7765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spc="150" dirty="0" smtClean="0">
                <a:latin typeface="Helvetica Neue"/>
                <a:cs typeface="Helvetica Neue"/>
              </a:rPr>
              <a:t>SOCIO-CULTURAL CONTEXT</a:t>
            </a:r>
            <a:endParaRPr lang="en-US" b="1" spc="150" dirty="0">
              <a:latin typeface="Helvetica Neue"/>
              <a:cs typeface="Helvetica Neue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hool.Student Tex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106" y="1444884"/>
            <a:ext cx="7765787" cy="3968232"/>
          </a:xfrm>
          <a:prstGeom prst="rect">
            <a:avLst/>
          </a:prstGeom>
        </p:spPr>
      </p:pic>
      <p:pic>
        <p:nvPicPr>
          <p:cNvPr id="9" name="Picture 8" descr="School arrow 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8546" y="2615512"/>
            <a:ext cx="341353" cy="408405"/>
          </a:xfrm>
          <a:prstGeom prst="rect">
            <a:avLst/>
          </a:prstGeom>
        </p:spPr>
      </p:pic>
      <p:pic>
        <p:nvPicPr>
          <p:cNvPr id="13" name="Picture 12" descr="Social Skills Box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5578" y="3032451"/>
            <a:ext cx="1804296" cy="438883"/>
          </a:xfrm>
          <a:prstGeom prst="rect">
            <a:avLst/>
          </a:prstGeom>
        </p:spPr>
      </p:pic>
      <p:pic>
        <p:nvPicPr>
          <p:cNvPr id="14" name="Picture 13" descr="Perseverance Box.png"/>
          <p:cNvPicPr>
            <a:picLocks noChangeAspect="1"/>
          </p:cNvPicPr>
          <p:nvPr/>
        </p:nvPicPr>
        <p:blipFill>
          <a:blip r:embed="rId5"/>
          <a:srcRect l="6869" r="6980"/>
          <a:stretch>
            <a:fillRect/>
          </a:stretch>
        </p:blipFill>
        <p:spPr>
          <a:xfrm>
            <a:off x="3929505" y="3049385"/>
            <a:ext cx="1717225" cy="438883"/>
          </a:xfrm>
          <a:prstGeom prst="rect">
            <a:avLst/>
          </a:prstGeom>
        </p:spPr>
      </p:pic>
      <p:pic>
        <p:nvPicPr>
          <p:cNvPr id="16" name="Picture 15" descr="School arrow 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9975" y="2615512"/>
            <a:ext cx="341353" cy="408405"/>
          </a:xfrm>
          <a:prstGeom prst="rect">
            <a:avLst/>
          </a:prstGeom>
        </p:spPr>
      </p:pic>
      <p:pic>
        <p:nvPicPr>
          <p:cNvPr id="18" name="Picture 17" descr="School arrow 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0431" y="1768224"/>
            <a:ext cx="341353" cy="408405"/>
          </a:xfrm>
          <a:prstGeom prst="rect">
            <a:avLst/>
          </a:prstGeom>
        </p:spPr>
      </p:pic>
      <p:pic>
        <p:nvPicPr>
          <p:cNvPr id="20" name="Picture 19" descr="Mindsets Box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01189" y="2176629"/>
            <a:ext cx="6412565" cy="438883"/>
          </a:xfrm>
          <a:prstGeom prst="rect">
            <a:avLst/>
          </a:prstGeom>
        </p:spPr>
      </p:pic>
      <p:pic>
        <p:nvPicPr>
          <p:cNvPr id="21" name="Picture 20" descr="School arrow 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9779" y="2615512"/>
            <a:ext cx="341353" cy="408405"/>
          </a:xfrm>
          <a:prstGeom prst="rect">
            <a:avLst/>
          </a:prstGeom>
        </p:spPr>
      </p:pic>
      <p:pic>
        <p:nvPicPr>
          <p:cNvPr id="29" name="Picture 28" descr="Learning Box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29010" y="3049318"/>
            <a:ext cx="1786009" cy="438883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689106" y="987030"/>
            <a:ext cx="7765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spc="150" dirty="0" smtClean="0">
                <a:latin typeface="Helvetica Neue"/>
                <a:cs typeface="Helvetica Neue"/>
              </a:rPr>
              <a:t>SOCIO-CULTURAL CONTEXT</a:t>
            </a:r>
            <a:endParaRPr lang="en-US" b="1" spc="150" dirty="0">
              <a:latin typeface="Helvetica Neue"/>
              <a:cs typeface="Helvetica Neue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hool.Student Tex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106" y="1444884"/>
            <a:ext cx="7765787" cy="3968232"/>
          </a:xfrm>
          <a:prstGeom prst="rect">
            <a:avLst/>
          </a:prstGeom>
        </p:spPr>
      </p:pic>
      <p:pic>
        <p:nvPicPr>
          <p:cNvPr id="9" name="Picture 8" descr="School arrow 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8546" y="2615512"/>
            <a:ext cx="341353" cy="408405"/>
          </a:xfrm>
          <a:prstGeom prst="rect">
            <a:avLst/>
          </a:prstGeom>
        </p:spPr>
      </p:pic>
      <p:pic>
        <p:nvPicPr>
          <p:cNvPr id="13" name="Picture 12" descr="Social Skills Box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5578" y="3032451"/>
            <a:ext cx="1804296" cy="438883"/>
          </a:xfrm>
          <a:prstGeom prst="rect">
            <a:avLst/>
          </a:prstGeom>
        </p:spPr>
      </p:pic>
      <p:pic>
        <p:nvPicPr>
          <p:cNvPr id="14" name="Picture 13" descr="Perseverance Box.png"/>
          <p:cNvPicPr>
            <a:picLocks noChangeAspect="1"/>
          </p:cNvPicPr>
          <p:nvPr/>
        </p:nvPicPr>
        <p:blipFill>
          <a:blip r:embed="rId5"/>
          <a:srcRect l="6869" r="6980"/>
          <a:stretch>
            <a:fillRect/>
          </a:stretch>
        </p:blipFill>
        <p:spPr>
          <a:xfrm>
            <a:off x="3929505" y="3049385"/>
            <a:ext cx="1717225" cy="438883"/>
          </a:xfrm>
          <a:prstGeom prst="rect">
            <a:avLst/>
          </a:prstGeom>
        </p:spPr>
      </p:pic>
      <p:pic>
        <p:nvPicPr>
          <p:cNvPr id="16" name="Picture 15" descr="School arrow 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9975" y="2615512"/>
            <a:ext cx="341353" cy="408405"/>
          </a:xfrm>
          <a:prstGeom prst="rect">
            <a:avLst/>
          </a:prstGeom>
        </p:spPr>
      </p:pic>
      <p:pic>
        <p:nvPicPr>
          <p:cNvPr id="18" name="Picture 17" descr="School arrow 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0431" y="1768224"/>
            <a:ext cx="341353" cy="408405"/>
          </a:xfrm>
          <a:prstGeom prst="rect">
            <a:avLst/>
          </a:prstGeom>
        </p:spPr>
      </p:pic>
      <p:pic>
        <p:nvPicPr>
          <p:cNvPr id="19" name="Picture 18" descr="School arrow 2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15461" y="1451798"/>
            <a:ext cx="1877443" cy="1572663"/>
          </a:xfrm>
          <a:prstGeom prst="rect">
            <a:avLst/>
          </a:prstGeom>
        </p:spPr>
      </p:pic>
      <p:pic>
        <p:nvPicPr>
          <p:cNvPr id="20" name="Picture 19" descr="Mindsets Box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01189" y="2176629"/>
            <a:ext cx="6412565" cy="438883"/>
          </a:xfrm>
          <a:prstGeom prst="rect">
            <a:avLst/>
          </a:prstGeom>
        </p:spPr>
      </p:pic>
      <p:pic>
        <p:nvPicPr>
          <p:cNvPr id="21" name="Picture 20" descr="School arrow 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9779" y="2615512"/>
            <a:ext cx="341353" cy="408405"/>
          </a:xfrm>
          <a:prstGeom prst="rect">
            <a:avLst/>
          </a:prstGeom>
        </p:spPr>
      </p:pic>
      <p:pic>
        <p:nvPicPr>
          <p:cNvPr id="29" name="Picture 28" descr="Learning Box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29010" y="3049318"/>
            <a:ext cx="1786009" cy="438883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689106" y="987030"/>
            <a:ext cx="7765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spc="150" dirty="0" smtClean="0">
                <a:latin typeface="Helvetica Neue"/>
                <a:cs typeface="Helvetica Neue"/>
              </a:rPr>
              <a:t>SOCIO-CULTURAL CONTEXT</a:t>
            </a:r>
            <a:endParaRPr lang="en-US" b="1" spc="150" dirty="0">
              <a:latin typeface="Helvetica Neue"/>
              <a:cs typeface="Helvetica Neue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hool.Student Tex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106" y="1444884"/>
            <a:ext cx="7765787" cy="3968232"/>
          </a:xfrm>
          <a:prstGeom prst="rect">
            <a:avLst/>
          </a:prstGeom>
        </p:spPr>
      </p:pic>
      <p:pic>
        <p:nvPicPr>
          <p:cNvPr id="9" name="Picture 8" descr="School arrow 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8546" y="2615512"/>
            <a:ext cx="341353" cy="408405"/>
          </a:xfrm>
          <a:prstGeom prst="rect">
            <a:avLst/>
          </a:prstGeom>
        </p:spPr>
      </p:pic>
      <p:pic>
        <p:nvPicPr>
          <p:cNvPr id="13" name="Picture 12" descr="Social Skills Box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5578" y="3032451"/>
            <a:ext cx="1804296" cy="438883"/>
          </a:xfrm>
          <a:prstGeom prst="rect">
            <a:avLst/>
          </a:prstGeom>
        </p:spPr>
      </p:pic>
      <p:pic>
        <p:nvPicPr>
          <p:cNvPr id="14" name="Picture 13" descr="Perseverance Box.png"/>
          <p:cNvPicPr>
            <a:picLocks noChangeAspect="1"/>
          </p:cNvPicPr>
          <p:nvPr/>
        </p:nvPicPr>
        <p:blipFill>
          <a:blip r:embed="rId5"/>
          <a:srcRect l="6869" r="6980"/>
          <a:stretch>
            <a:fillRect/>
          </a:stretch>
        </p:blipFill>
        <p:spPr>
          <a:xfrm>
            <a:off x="3929505" y="3049385"/>
            <a:ext cx="1717225" cy="438883"/>
          </a:xfrm>
          <a:prstGeom prst="rect">
            <a:avLst/>
          </a:prstGeom>
        </p:spPr>
      </p:pic>
      <p:pic>
        <p:nvPicPr>
          <p:cNvPr id="16" name="Picture 15" descr="School arrow 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9975" y="2615512"/>
            <a:ext cx="341353" cy="408405"/>
          </a:xfrm>
          <a:prstGeom prst="rect">
            <a:avLst/>
          </a:prstGeom>
        </p:spPr>
      </p:pic>
      <p:pic>
        <p:nvPicPr>
          <p:cNvPr id="18" name="Picture 17" descr="School arrow 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0431" y="1768224"/>
            <a:ext cx="341353" cy="408405"/>
          </a:xfrm>
          <a:prstGeom prst="rect">
            <a:avLst/>
          </a:prstGeom>
        </p:spPr>
      </p:pic>
      <p:pic>
        <p:nvPicPr>
          <p:cNvPr id="19" name="Picture 18" descr="School arrow 2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15461" y="1451798"/>
            <a:ext cx="1877443" cy="1572663"/>
          </a:xfrm>
          <a:prstGeom prst="rect">
            <a:avLst/>
          </a:prstGeom>
        </p:spPr>
      </p:pic>
      <p:pic>
        <p:nvPicPr>
          <p:cNvPr id="20" name="Picture 19" descr="Mindsets Box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01189" y="2176629"/>
            <a:ext cx="6412565" cy="438883"/>
          </a:xfrm>
          <a:prstGeom prst="rect">
            <a:avLst/>
          </a:prstGeom>
        </p:spPr>
      </p:pic>
      <p:pic>
        <p:nvPicPr>
          <p:cNvPr id="21" name="Picture 20" descr="School arrow 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9779" y="2615512"/>
            <a:ext cx="341353" cy="408405"/>
          </a:xfrm>
          <a:prstGeom prst="rect">
            <a:avLst/>
          </a:prstGeom>
        </p:spPr>
      </p:pic>
      <p:pic>
        <p:nvPicPr>
          <p:cNvPr id="22" name="Picture 21" descr="Behavior box.png"/>
          <p:cNvPicPr>
            <a:picLocks noChangeAspect="1"/>
          </p:cNvPicPr>
          <p:nvPr/>
        </p:nvPicPr>
        <p:blipFill>
          <a:blip r:embed="rId8"/>
          <a:srcRect l="6869" r="6980"/>
          <a:stretch>
            <a:fillRect/>
          </a:stretch>
        </p:blipFill>
        <p:spPr>
          <a:xfrm>
            <a:off x="3929505" y="3896606"/>
            <a:ext cx="1717225" cy="438883"/>
          </a:xfrm>
          <a:prstGeom prst="rect">
            <a:avLst/>
          </a:prstGeom>
        </p:spPr>
      </p:pic>
      <p:pic>
        <p:nvPicPr>
          <p:cNvPr id="29" name="Picture 28" descr="Learning Box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429010" y="3049318"/>
            <a:ext cx="1786009" cy="438883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689106" y="987030"/>
            <a:ext cx="7765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spc="150" dirty="0" smtClean="0">
                <a:latin typeface="Helvetica Neue"/>
                <a:cs typeface="Helvetica Neue"/>
              </a:rPr>
              <a:t>SOCIO-CULTURAL CONTEXT</a:t>
            </a:r>
            <a:endParaRPr lang="en-US" b="1" spc="150" dirty="0">
              <a:latin typeface="Helvetica Neue"/>
              <a:cs typeface="Helvetica Neue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hool.Student Tex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106" y="1444884"/>
            <a:ext cx="7765787" cy="3968232"/>
          </a:xfrm>
          <a:prstGeom prst="rect">
            <a:avLst/>
          </a:prstGeom>
        </p:spPr>
      </p:pic>
      <p:pic>
        <p:nvPicPr>
          <p:cNvPr id="9" name="Picture 8" descr="School arrow 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8546" y="2615512"/>
            <a:ext cx="341353" cy="408405"/>
          </a:xfrm>
          <a:prstGeom prst="rect">
            <a:avLst/>
          </a:prstGeom>
        </p:spPr>
      </p:pic>
      <p:pic>
        <p:nvPicPr>
          <p:cNvPr id="13" name="Picture 12" descr="Social Skills Box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5578" y="3032451"/>
            <a:ext cx="1804296" cy="438883"/>
          </a:xfrm>
          <a:prstGeom prst="rect">
            <a:avLst/>
          </a:prstGeom>
        </p:spPr>
      </p:pic>
      <p:pic>
        <p:nvPicPr>
          <p:cNvPr id="14" name="Picture 13" descr="Perseverance Box.png"/>
          <p:cNvPicPr>
            <a:picLocks noChangeAspect="1"/>
          </p:cNvPicPr>
          <p:nvPr/>
        </p:nvPicPr>
        <p:blipFill>
          <a:blip r:embed="rId5"/>
          <a:srcRect l="6869" r="6980"/>
          <a:stretch>
            <a:fillRect/>
          </a:stretch>
        </p:blipFill>
        <p:spPr>
          <a:xfrm>
            <a:off x="3929505" y="3049385"/>
            <a:ext cx="1717225" cy="438883"/>
          </a:xfrm>
          <a:prstGeom prst="rect">
            <a:avLst/>
          </a:prstGeom>
        </p:spPr>
      </p:pic>
      <p:pic>
        <p:nvPicPr>
          <p:cNvPr id="16" name="Picture 15" descr="School arrow 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9975" y="2615512"/>
            <a:ext cx="341353" cy="408405"/>
          </a:xfrm>
          <a:prstGeom prst="rect">
            <a:avLst/>
          </a:prstGeom>
        </p:spPr>
      </p:pic>
      <p:pic>
        <p:nvPicPr>
          <p:cNvPr id="18" name="Picture 17" descr="School arrow 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0431" y="1768224"/>
            <a:ext cx="341353" cy="408405"/>
          </a:xfrm>
          <a:prstGeom prst="rect">
            <a:avLst/>
          </a:prstGeom>
        </p:spPr>
      </p:pic>
      <p:pic>
        <p:nvPicPr>
          <p:cNvPr id="19" name="Picture 18" descr="School arrow 2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15461" y="1451798"/>
            <a:ext cx="1877443" cy="1572663"/>
          </a:xfrm>
          <a:prstGeom prst="rect">
            <a:avLst/>
          </a:prstGeom>
        </p:spPr>
      </p:pic>
      <p:pic>
        <p:nvPicPr>
          <p:cNvPr id="20" name="Picture 19" descr="Mindsets Box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01189" y="2176629"/>
            <a:ext cx="6412565" cy="438883"/>
          </a:xfrm>
          <a:prstGeom prst="rect">
            <a:avLst/>
          </a:prstGeom>
        </p:spPr>
      </p:pic>
      <p:pic>
        <p:nvPicPr>
          <p:cNvPr id="21" name="Picture 20" descr="School arrow 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9779" y="2615512"/>
            <a:ext cx="341353" cy="408405"/>
          </a:xfrm>
          <a:prstGeom prst="rect">
            <a:avLst/>
          </a:prstGeom>
        </p:spPr>
      </p:pic>
      <p:pic>
        <p:nvPicPr>
          <p:cNvPr id="22" name="Picture 21" descr="Behavior box.png"/>
          <p:cNvPicPr>
            <a:picLocks noChangeAspect="1"/>
          </p:cNvPicPr>
          <p:nvPr/>
        </p:nvPicPr>
        <p:blipFill>
          <a:blip r:embed="rId8"/>
          <a:srcRect l="6869" r="6980"/>
          <a:stretch>
            <a:fillRect/>
          </a:stretch>
        </p:blipFill>
        <p:spPr>
          <a:xfrm>
            <a:off x="3929505" y="3896606"/>
            <a:ext cx="1717225" cy="438883"/>
          </a:xfrm>
          <a:prstGeom prst="rect">
            <a:avLst/>
          </a:prstGeom>
        </p:spPr>
      </p:pic>
      <p:pic>
        <p:nvPicPr>
          <p:cNvPr id="23" name="Picture 22" descr="School arrow 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8736" y="3488201"/>
            <a:ext cx="341353" cy="408405"/>
          </a:xfrm>
          <a:prstGeom prst="rect">
            <a:avLst/>
          </a:prstGeom>
        </p:spPr>
      </p:pic>
      <p:pic>
        <p:nvPicPr>
          <p:cNvPr id="29" name="Picture 28" descr="Learning Box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429010" y="3049318"/>
            <a:ext cx="1786009" cy="438883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689106" y="987030"/>
            <a:ext cx="7765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spc="150" dirty="0" smtClean="0">
                <a:latin typeface="Helvetica Neue"/>
                <a:cs typeface="Helvetica Neue"/>
              </a:rPr>
              <a:t>SOCIO-CULTURAL CONTEXT</a:t>
            </a:r>
            <a:endParaRPr lang="en-US" b="1" spc="150" dirty="0">
              <a:latin typeface="Helvetica Neue"/>
              <a:cs typeface="Helvetica Neue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hool.Student Tex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106" y="1444884"/>
            <a:ext cx="7765787" cy="3968232"/>
          </a:xfrm>
          <a:prstGeom prst="rect">
            <a:avLst/>
          </a:prstGeom>
        </p:spPr>
      </p:pic>
      <p:pic>
        <p:nvPicPr>
          <p:cNvPr id="30" name="Picture 29" descr="Mindset arrow 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0370" y="2615512"/>
            <a:ext cx="457170" cy="1237406"/>
          </a:xfrm>
          <a:prstGeom prst="rect">
            <a:avLst/>
          </a:prstGeom>
        </p:spPr>
      </p:pic>
      <p:pic>
        <p:nvPicPr>
          <p:cNvPr id="9" name="Picture 8" descr="School arrow 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18546" y="2615512"/>
            <a:ext cx="341353" cy="408405"/>
          </a:xfrm>
          <a:prstGeom prst="rect">
            <a:avLst/>
          </a:prstGeom>
        </p:spPr>
      </p:pic>
      <p:pic>
        <p:nvPicPr>
          <p:cNvPr id="13" name="Picture 12" descr="Social Skills Box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85578" y="3032451"/>
            <a:ext cx="1804296" cy="438883"/>
          </a:xfrm>
          <a:prstGeom prst="rect">
            <a:avLst/>
          </a:prstGeom>
        </p:spPr>
      </p:pic>
      <p:pic>
        <p:nvPicPr>
          <p:cNvPr id="14" name="Picture 13" descr="Perseverance Box.png"/>
          <p:cNvPicPr>
            <a:picLocks noChangeAspect="1"/>
          </p:cNvPicPr>
          <p:nvPr/>
        </p:nvPicPr>
        <p:blipFill>
          <a:blip r:embed="rId6"/>
          <a:srcRect l="6869" r="6980"/>
          <a:stretch>
            <a:fillRect/>
          </a:stretch>
        </p:blipFill>
        <p:spPr>
          <a:xfrm>
            <a:off x="3929505" y="3049385"/>
            <a:ext cx="1717225" cy="438883"/>
          </a:xfrm>
          <a:prstGeom prst="rect">
            <a:avLst/>
          </a:prstGeom>
        </p:spPr>
      </p:pic>
      <p:pic>
        <p:nvPicPr>
          <p:cNvPr id="16" name="Picture 15" descr="School arrow 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99975" y="2615512"/>
            <a:ext cx="341353" cy="408405"/>
          </a:xfrm>
          <a:prstGeom prst="rect">
            <a:avLst/>
          </a:prstGeom>
        </p:spPr>
      </p:pic>
      <p:pic>
        <p:nvPicPr>
          <p:cNvPr id="18" name="Picture 17" descr="School arrow 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20431" y="1768224"/>
            <a:ext cx="341353" cy="408405"/>
          </a:xfrm>
          <a:prstGeom prst="rect">
            <a:avLst/>
          </a:prstGeom>
        </p:spPr>
      </p:pic>
      <p:pic>
        <p:nvPicPr>
          <p:cNvPr id="19" name="Picture 18" descr="School arrow 2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15461" y="1451798"/>
            <a:ext cx="1877443" cy="1572663"/>
          </a:xfrm>
          <a:prstGeom prst="rect">
            <a:avLst/>
          </a:prstGeom>
        </p:spPr>
      </p:pic>
      <p:pic>
        <p:nvPicPr>
          <p:cNvPr id="20" name="Picture 19" descr="Mindsets Box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501189" y="2176629"/>
            <a:ext cx="6412565" cy="438883"/>
          </a:xfrm>
          <a:prstGeom prst="rect">
            <a:avLst/>
          </a:prstGeom>
        </p:spPr>
      </p:pic>
      <p:pic>
        <p:nvPicPr>
          <p:cNvPr id="21" name="Picture 20" descr="School arrow 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9779" y="2615512"/>
            <a:ext cx="341353" cy="408405"/>
          </a:xfrm>
          <a:prstGeom prst="rect">
            <a:avLst/>
          </a:prstGeom>
        </p:spPr>
      </p:pic>
      <p:pic>
        <p:nvPicPr>
          <p:cNvPr id="22" name="Picture 21" descr="Behavior box.png"/>
          <p:cNvPicPr>
            <a:picLocks noChangeAspect="1"/>
          </p:cNvPicPr>
          <p:nvPr/>
        </p:nvPicPr>
        <p:blipFill>
          <a:blip r:embed="rId9"/>
          <a:srcRect l="6869" r="6980"/>
          <a:stretch>
            <a:fillRect/>
          </a:stretch>
        </p:blipFill>
        <p:spPr>
          <a:xfrm>
            <a:off x="3929505" y="3896606"/>
            <a:ext cx="1717225" cy="438883"/>
          </a:xfrm>
          <a:prstGeom prst="rect">
            <a:avLst/>
          </a:prstGeom>
        </p:spPr>
      </p:pic>
      <p:pic>
        <p:nvPicPr>
          <p:cNvPr id="23" name="Picture 22" descr="School arrow 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08736" y="3488201"/>
            <a:ext cx="341353" cy="408405"/>
          </a:xfrm>
          <a:prstGeom prst="rect">
            <a:avLst/>
          </a:prstGeom>
        </p:spPr>
      </p:pic>
      <p:pic>
        <p:nvPicPr>
          <p:cNvPr id="29" name="Picture 28" descr="Learning Box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429010" y="3049318"/>
            <a:ext cx="1786009" cy="438883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689106" y="987030"/>
            <a:ext cx="7765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spc="150" dirty="0" smtClean="0">
                <a:latin typeface="Helvetica Neue"/>
                <a:cs typeface="Helvetica Neue"/>
              </a:rPr>
              <a:t>SOCIO-CULTURAL CONTEXT</a:t>
            </a:r>
            <a:endParaRPr lang="en-US" b="1" spc="150" dirty="0">
              <a:latin typeface="Helvetica Neue"/>
              <a:cs typeface="Helvetica Neue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hool.Student Tex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106" y="1444884"/>
            <a:ext cx="7765787" cy="3968232"/>
          </a:xfrm>
          <a:prstGeom prst="rect">
            <a:avLst/>
          </a:prstGeom>
        </p:spPr>
      </p:pic>
      <p:pic>
        <p:nvPicPr>
          <p:cNvPr id="30" name="Picture 29" descr="Mindset arrow 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0370" y="2615512"/>
            <a:ext cx="457170" cy="1237406"/>
          </a:xfrm>
          <a:prstGeom prst="rect">
            <a:avLst/>
          </a:prstGeom>
        </p:spPr>
      </p:pic>
      <p:pic>
        <p:nvPicPr>
          <p:cNvPr id="9" name="Picture 8" descr="School arrow 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18546" y="2615512"/>
            <a:ext cx="341353" cy="408405"/>
          </a:xfrm>
          <a:prstGeom prst="rect">
            <a:avLst/>
          </a:prstGeom>
        </p:spPr>
      </p:pic>
      <p:pic>
        <p:nvPicPr>
          <p:cNvPr id="13" name="Picture 12" descr="Social Skills Box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85578" y="3032451"/>
            <a:ext cx="1804296" cy="438883"/>
          </a:xfrm>
          <a:prstGeom prst="rect">
            <a:avLst/>
          </a:prstGeom>
        </p:spPr>
      </p:pic>
      <p:pic>
        <p:nvPicPr>
          <p:cNvPr id="14" name="Picture 13" descr="Perseverance Box.png"/>
          <p:cNvPicPr>
            <a:picLocks noChangeAspect="1"/>
          </p:cNvPicPr>
          <p:nvPr/>
        </p:nvPicPr>
        <p:blipFill>
          <a:blip r:embed="rId6"/>
          <a:srcRect l="6869" r="6980"/>
          <a:stretch>
            <a:fillRect/>
          </a:stretch>
        </p:blipFill>
        <p:spPr>
          <a:xfrm>
            <a:off x="3929505" y="3049385"/>
            <a:ext cx="1717225" cy="438883"/>
          </a:xfrm>
          <a:prstGeom prst="rect">
            <a:avLst/>
          </a:prstGeom>
        </p:spPr>
      </p:pic>
      <p:pic>
        <p:nvPicPr>
          <p:cNvPr id="16" name="Picture 15" descr="School arrow 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99975" y="2615512"/>
            <a:ext cx="341353" cy="408405"/>
          </a:xfrm>
          <a:prstGeom prst="rect">
            <a:avLst/>
          </a:prstGeom>
        </p:spPr>
      </p:pic>
      <p:pic>
        <p:nvPicPr>
          <p:cNvPr id="18" name="Picture 17" descr="School arrow 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20431" y="1768224"/>
            <a:ext cx="341353" cy="408405"/>
          </a:xfrm>
          <a:prstGeom prst="rect">
            <a:avLst/>
          </a:prstGeom>
        </p:spPr>
      </p:pic>
      <p:pic>
        <p:nvPicPr>
          <p:cNvPr id="19" name="Picture 18" descr="School arrow 2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15461" y="1451798"/>
            <a:ext cx="1877443" cy="1572663"/>
          </a:xfrm>
          <a:prstGeom prst="rect">
            <a:avLst/>
          </a:prstGeom>
        </p:spPr>
      </p:pic>
      <p:pic>
        <p:nvPicPr>
          <p:cNvPr id="20" name="Picture 19" descr="Mindsets Box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501189" y="2176629"/>
            <a:ext cx="6412565" cy="438883"/>
          </a:xfrm>
          <a:prstGeom prst="rect">
            <a:avLst/>
          </a:prstGeom>
        </p:spPr>
      </p:pic>
      <p:pic>
        <p:nvPicPr>
          <p:cNvPr id="21" name="Picture 20" descr="School arrow 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9779" y="2615512"/>
            <a:ext cx="341353" cy="408405"/>
          </a:xfrm>
          <a:prstGeom prst="rect">
            <a:avLst/>
          </a:prstGeom>
        </p:spPr>
      </p:pic>
      <p:pic>
        <p:nvPicPr>
          <p:cNvPr id="22" name="Picture 21" descr="Behavior box.png"/>
          <p:cNvPicPr>
            <a:picLocks noChangeAspect="1"/>
          </p:cNvPicPr>
          <p:nvPr/>
        </p:nvPicPr>
        <p:blipFill>
          <a:blip r:embed="rId9"/>
          <a:srcRect l="6869" r="6980"/>
          <a:stretch>
            <a:fillRect/>
          </a:stretch>
        </p:blipFill>
        <p:spPr>
          <a:xfrm>
            <a:off x="3929505" y="3896606"/>
            <a:ext cx="1717225" cy="438883"/>
          </a:xfrm>
          <a:prstGeom prst="rect">
            <a:avLst/>
          </a:prstGeom>
        </p:spPr>
      </p:pic>
      <p:pic>
        <p:nvPicPr>
          <p:cNvPr id="23" name="Picture 22" descr="School arrow 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08736" y="3488201"/>
            <a:ext cx="341353" cy="408405"/>
          </a:xfrm>
          <a:prstGeom prst="rect">
            <a:avLst/>
          </a:prstGeom>
        </p:spPr>
      </p:pic>
      <p:pic>
        <p:nvPicPr>
          <p:cNvPr id="27" name="Picture 26" descr="Learning arrow 1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725955" y="3087646"/>
            <a:ext cx="713184" cy="341353"/>
          </a:xfrm>
          <a:prstGeom prst="rect">
            <a:avLst/>
          </a:prstGeom>
        </p:spPr>
      </p:pic>
      <p:pic>
        <p:nvPicPr>
          <p:cNvPr id="29" name="Picture 28" descr="Learning Box.pn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429010" y="3049318"/>
            <a:ext cx="1786009" cy="438883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689106" y="987030"/>
            <a:ext cx="7765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spc="150" dirty="0" smtClean="0">
                <a:latin typeface="Helvetica Neue"/>
                <a:cs typeface="Helvetica Neue"/>
              </a:rPr>
              <a:t>SOCIO-CULTURAL CONTEXT</a:t>
            </a:r>
            <a:endParaRPr lang="en-US" b="1" spc="150" dirty="0">
              <a:latin typeface="Helvetica Neue"/>
              <a:cs typeface="Helvetica Neue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hool.Student Tex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106" y="1444884"/>
            <a:ext cx="7765787" cy="3968232"/>
          </a:xfrm>
          <a:prstGeom prst="rect">
            <a:avLst/>
          </a:prstGeom>
        </p:spPr>
      </p:pic>
      <p:pic>
        <p:nvPicPr>
          <p:cNvPr id="30" name="Picture 29" descr="Mindset arrow 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0370" y="2615512"/>
            <a:ext cx="457170" cy="1237406"/>
          </a:xfrm>
          <a:prstGeom prst="rect">
            <a:avLst/>
          </a:prstGeom>
        </p:spPr>
      </p:pic>
      <p:pic>
        <p:nvPicPr>
          <p:cNvPr id="9" name="Picture 8" descr="School arrow 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18546" y="2615512"/>
            <a:ext cx="341353" cy="408405"/>
          </a:xfrm>
          <a:prstGeom prst="rect">
            <a:avLst/>
          </a:prstGeom>
        </p:spPr>
      </p:pic>
      <p:pic>
        <p:nvPicPr>
          <p:cNvPr id="13" name="Picture 12" descr="Social Skills Box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85578" y="3032451"/>
            <a:ext cx="1804296" cy="438883"/>
          </a:xfrm>
          <a:prstGeom prst="rect">
            <a:avLst/>
          </a:prstGeom>
        </p:spPr>
      </p:pic>
      <p:pic>
        <p:nvPicPr>
          <p:cNvPr id="14" name="Picture 13" descr="Perseverance Box.png"/>
          <p:cNvPicPr>
            <a:picLocks noChangeAspect="1"/>
          </p:cNvPicPr>
          <p:nvPr/>
        </p:nvPicPr>
        <p:blipFill>
          <a:blip r:embed="rId6"/>
          <a:srcRect l="6869" r="6980"/>
          <a:stretch>
            <a:fillRect/>
          </a:stretch>
        </p:blipFill>
        <p:spPr>
          <a:xfrm>
            <a:off x="3929505" y="3049385"/>
            <a:ext cx="1717225" cy="438883"/>
          </a:xfrm>
          <a:prstGeom prst="rect">
            <a:avLst/>
          </a:prstGeom>
        </p:spPr>
      </p:pic>
      <p:pic>
        <p:nvPicPr>
          <p:cNvPr id="16" name="Picture 15" descr="School arrow 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99975" y="2615512"/>
            <a:ext cx="341353" cy="408405"/>
          </a:xfrm>
          <a:prstGeom prst="rect">
            <a:avLst/>
          </a:prstGeom>
        </p:spPr>
      </p:pic>
      <p:pic>
        <p:nvPicPr>
          <p:cNvPr id="18" name="Picture 17" descr="School arrow 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20431" y="1768224"/>
            <a:ext cx="341353" cy="408405"/>
          </a:xfrm>
          <a:prstGeom prst="rect">
            <a:avLst/>
          </a:prstGeom>
        </p:spPr>
      </p:pic>
      <p:pic>
        <p:nvPicPr>
          <p:cNvPr id="19" name="Picture 18" descr="School arrow 2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15461" y="1451798"/>
            <a:ext cx="1877443" cy="1572663"/>
          </a:xfrm>
          <a:prstGeom prst="rect">
            <a:avLst/>
          </a:prstGeom>
        </p:spPr>
      </p:pic>
      <p:pic>
        <p:nvPicPr>
          <p:cNvPr id="20" name="Picture 19" descr="Mindsets Box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501189" y="2176629"/>
            <a:ext cx="6412565" cy="438883"/>
          </a:xfrm>
          <a:prstGeom prst="rect">
            <a:avLst/>
          </a:prstGeom>
        </p:spPr>
      </p:pic>
      <p:pic>
        <p:nvPicPr>
          <p:cNvPr id="21" name="Picture 20" descr="School arrow 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9779" y="2615512"/>
            <a:ext cx="341353" cy="408405"/>
          </a:xfrm>
          <a:prstGeom prst="rect">
            <a:avLst/>
          </a:prstGeom>
        </p:spPr>
      </p:pic>
      <p:pic>
        <p:nvPicPr>
          <p:cNvPr id="22" name="Picture 21" descr="Behavior box.png"/>
          <p:cNvPicPr>
            <a:picLocks noChangeAspect="1"/>
          </p:cNvPicPr>
          <p:nvPr/>
        </p:nvPicPr>
        <p:blipFill>
          <a:blip r:embed="rId9"/>
          <a:srcRect l="6869" r="6980"/>
          <a:stretch>
            <a:fillRect/>
          </a:stretch>
        </p:blipFill>
        <p:spPr>
          <a:xfrm>
            <a:off x="3929505" y="3896606"/>
            <a:ext cx="1717225" cy="438883"/>
          </a:xfrm>
          <a:prstGeom prst="rect">
            <a:avLst/>
          </a:prstGeom>
        </p:spPr>
      </p:pic>
      <p:pic>
        <p:nvPicPr>
          <p:cNvPr id="23" name="Picture 22" descr="School arrow 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08736" y="3488201"/>
            <a:ext cx="341353" cy="408405"/>
          </a:xfrm>
          <a:prstGeom prst="rect">
            <a:avLst/>
          </a:prstGeom>
        </p:spPr>
      </p:pic>
      <p:pic>
        <p:nvPicPr>
          <p:cNvPr id="27" name="Picture 26" descr="Learning arrow 1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725955" y="3087646"/>
            <a:ext cx="713184" cy="341353"/>
          </a:xfrm>
          <a:prstGeom prst="rect">
            <a:avLst/>
          </a:prstGeom>
        </p:spPr>
      </p:pic>
      <p:pic>
        <p:nvPicPr>
          <p:cNvPr id="28" name="Picture 27" descr="Learning arrow 2.pn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725955" y="3085959"/>
            <a:ext cx="829001" cy="804618"/>
          </a:xfrm>
          <a:prstGeom prst="rect">
            <a:avLst/>
          </a:prstGeom>
        </p:spPr>
      </p:pic>
      <p:pic>
        <p:nvPicPr>
          <p:cNvPr id="29" name="Picture 28" descr="Learning Box.pn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429010" y="3049318"/>
            <a:ext cx="1786009" cy="438883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689106" y="987030"/>
            <a:ext cx="7765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spc="150" dirty="0" smtClean="0">
                <a:latin typeface="Helvetica Neue"/>
                <a:cs typeface="Helvetica Neue"/>
              </a:rPr>
              <a:t>SOCIO-CULTURAL CONTEXT</a:t>
            </a:r>
            <a:endParaRPr lang="en-US" b="1" spc="150" dirty="0">
              <a:latin typeface="Helvetica Neue"/>
              <a:cs typeface="Helvetica Neue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hool.Student Tex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106" y="1444884"/>
            <a:ext cx="7765787" cy="3968232"/>
          </a:xfrm>
          <a:prstGeom prst="rect">
            <a:avLst/>
          </a:prstGeom>
        </p:spPr>
      </p:pic>
      <p:pic>
        <p:nvPicPr>
          <p:cNvPr id="30" name="Picture 29" descr="Mindset arrow 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0370" y="2615512"/>
            <a:ext cx="457170" cy="1237406"/>
          </a:xfrm>
          <a:prstGeom prst="rect">
            <a:avLst/>
          </a:prstGeom>
        </p:spPr>
      </p:pic>
      <p:pic>
        <p:nvPicPr>
          <p:cNvPr id="9" name="Picture 8" descr="School arrow 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18546" y="2615512"/>
            <a:ext cx="341353" cy="408405"/>
          </a:xfrm>
          <a:prstGeom prst="rect">
            <a:avLst/>
          </a:prstGeom>
        </p:spPr>
      </p:pic>
      <p:pic>
        <p:nvPicPr>
          <p:cNvPr id="13" name="Picture 12" descr="Social Skills Box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85578" y="3032451"/>
            <a:ext cx="1804296" cy="438883"/>
          </a:xfrm>
          <a:prstGeom prst="rect">
            <a:avLst/>
          </a:prstGeom>
        </p:spPr>
      </p:pic>
      <p:pic>
        <p:nvPicPr>
          <p:cNvPr id="14" name="Picture 13" descr="Perseverance Box.png"/>
          <p:cNvPicPr>
            <a:picLocks noChangeAspect="1"/>
          </p:cNvPicPr>
          <p:nvPr/>
        </p:nvPicPr>
        <p:blipFill>
          <a:blip r:embed="rId6"/>
          <a:srcRect l="6869" r="6980"/>
          <a:stretch>
            <a:fillRect/>
          </a:stretch>
        </p:blipFill>
        <p:spPr>
          <a:xfrm>
            <a:off x="3929505" y="3049385"/>
            <a:ext cx="1717225" cy="438883"/>
          </a:xfrm>
          <a:prstGeom prst="rect">
            <a:avLst/>
          </a:prstGeom>
        </p:spPr>
      </p:pic>
      <p:pic>
        <p:nvPicPr>
          <p:cNvPr id="16" name="Picture 15" descr="School arrow 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99975" y="2615512"/>
            <a:ext cx="341353" cy="408405"/>
          </a:xfrm>
          <a:prstGeom prst="rect">
            <a:avLst/>
          </a:prstGeom>
        </p:spPr>
      </p:pic>
      <p:pic>
        <p:nvPicPr>
          <p:cNvPr id="18" name="Picture 17" descr="School arrow 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20431" y="1768224"/>
            <a:ext cx="341353" cy="408405"/>
          </a:xfrm>
          <a:prstGeom prst="rect">
            <a:avLst/>
          </a:prstGeom>
        </p:spPr>
      </p:pic>
      <p:pic>
        <p:nvPicPr>
          <p:cNvPr id="19" name="Picture 18" descr="School arrow 2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15461" y="1451798"/>
            <a:ext cx="1877443" cy="1572663"/>
          </a:xfrm>
          <a:prstGeom prst="rect">
            <a:avLst/>
          </a:prstGeom>
        </p:spPr>
      </p:pic>
      <p:pic>
        <p:nvPicPr>
          <p:cNvPr id="20" name="Picture 19" descr="Mindsets Box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501189" y="2176629"/>
            <a:ext cx="6412565" cy="438883"/>
          </a:xfrm>
          <a:prstGeom prst="rect">
            <a:avLst/>
          </a:prstGeom>
        </p:spPr>
      </p:pic>
      <p:pic>
        <p:nvPicPr>
          <p:cNvPr id="21" name="Picture 20" descr="School arrow 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9779" y="2615512"/>
            <a:ext cx="341353" cy="408405"/>
          </a:xfrm>
          <a:prstGeom prst="rect">
            <a:avLst/>
          </a:prstGeom>
        </p:spPr>
      </p:pic>
      <p:pic>
        <p:nvPicPr>
          <p:cNvPr id="22" name="Picture 21" descr="Behavior box.png"/>
          <p:cNvPicPr>
            <a:picLocks noChangeAspect="1"/>
          </p:cNvPicPr>
          <p:nvPr/>
        </p:nvPicPr>
        <p:blipFill>
          <a:blip r:embed="rId9"/>
          <a:srcRect l="6869" r="6980"/>
          <a:stretch>
            <a:fillRect/>
          </a:stretch>
        </p:blipFill>
        <p:spPr>
          <a:xfrm>
            <a:off x="3929505" y="3896606"/>
            <a:ext cx="1717225" cy="438883"/>
          </a:xfrm>
          <a:prstGeom prst="rect">
            <a:avLst/>
          </a:prstGeom>
        </p:spPr>
      </p:pic>
      <p:pic>
        <p:nvPicPr>
          <p:cNvPr id="23" name="Picture 22" descr="School arrow 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08736" y="3488201"/>
            <a:ext cx="341353" cy="408405"/>
          </a:xfrm>
          <a:prstGeom prst="rect">
            <a:avLst/>
          </a:prstGeom>
        </p:spPr>
      </p:pic>
      <p:pic>
        <p:nvPicPr>
          <p:cNvPr id="27" name="Picture 26" descr="Learning arrow 1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725955" y="3087646"/>
            <a:ext cx="713184" cy="341353"/>
          </a:xfrm>
          <a:prstGeom prst="rect">
            <a:avLst/>
          </a:prstGeom>
        </p:spPr>
      </p:pic>
      <p:pic>
        <p:nvPicPr>
          <p:cNvPr id="28" name="Picture 27" descr="Learning arrow 2.pn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725955" y="3085959"/>
            <a:ext cx="829001" cy="804618"/>
          </a:xfrm>
          <a:prstGeom prst="rect">
            <a:avLst/>
          </a:prstGeom>
        </p:spPr>
      </p:pic>
      <p:pic>
        <p:nvPicPr>
          <p:cNvPr id="29" name="Picture 28" descr="Learning Box.pn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429010" y="3049318"/>
            <a:ext cx="1786009" cy="438883"/>
          </a:xfrm>
          <a:prstGeom prst="rect">
            <a:avLst/>
          </a:prstGeom>
        </p:spPr>
      </p:pic>
      <p:pic>
        <p:nvPicPr>
          <p:cNvPr id="24" name="Picture 23" descr="Social Skills arrow.pn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265115" y="3470380"/>
            <a:ext cx="1341031" cy="847288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689106" y="987030"/>
            <a:ext cx="7765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spc="150" dirty="0" smtClean="0">
                <a:latin typeface="Helvetica Neue"/>
                <a:cs typeface="Helvetica Neue"/>
              </a:rPr>
              <a:t>SOCIO-CULTURAL CONTEXT</a:t>
            </a:r>
            <a:endParaRPr lang="en-US" b="1" spc="150" dirty="0">
              <a:latin typeface="Helvetica Neue"/>
              <a:cs typeface="Helvetica Neue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hool.Student Tex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106" y="1444884"/>
            <a:ext cx="7765787" cy="3968232"/>
          </a:xfrm>
          <a:prstGeom prst="rect">
            <a:avLst/>
          </a:prstGeom>
        </p:spPr>
      </p:pic>
      <p:pic>
        <p:nvPicPr>
          <p:cNvPr id="30" name="Picture 29" descr="Mindset arrow 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0370" y="2615512"/>
            <a:ext cx="457170" cy="1237406"/>
          </a:xfrm>
          <a:prstGeom prst="rect">
            <a:avLst/>
          </a:prstGeom>
        </p:spPr>
      </p:pic>
      <p:pic>
        <p:nvPicPr>
          <p:cNvPr id="9" name="Picture 8" descr="School arrow 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18546" y="2615512"/>
            <a:ext cx="341353" cy="408405"/>
          </a:xfrm>
          <a:prstGeom prst="rect">
            <a:avLst/>
          </a:prstGeom>
        </p:spPr>
      </p:pic>
      <p:pic>
        <p:nvPicPr>
          <p:cNvPr id="13" name="Picture 12" descr="Social Skills Box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85578" y="3032451"/>
            <a:ext cx="1804296" cy="438883"/>
          </a:xfrm>
          <a:prstGeom prst="rect">
            <a:avLst/>
          </a:prstGeom>
        </p:spPr>
      </p:pic>
      <p:pic>
        <p:nvPicPr>
          <p:cNvPr id="14" name="Picture 13" descr="Perseverance Box.png"/>
          <p:cNvPicPr>
            <a:picLocks noChangeAspect="1"/>
          </p:cNvPicPr>
          <p:nvPr/>
        </p:nvPicPr>
        <p:blipFill>
          <a:blip r:embed="rId6"/>
          <a:srcRect l="6869" r="6980"/>
          <a:stretch>
            <a:fillRect/>
          </a:stretch>
        </p:blipFill>
        <p:spPr>
          <a:xfrm>
            <a:off x="3929505" y="3049385"/>
            <a:ext cx="1717225" cy="438883"/>
          </a:xfrm>
          <a:prstGeom prst="rect">
            <a:avLst/>
          </a:prstGeom>
        </p:spPr>
      </p:pic>
      <p:pic>
        <p:nvPicPr>
          <p:cNvPr id="16" name="Picture 15" descr="School arrow 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99975" y="2615512"/>
            <a:ext cx="341353" cy="408405"/>
          </a:xfrm>
          <a:prstGeom prst="rect">
            <a:avLst/>
          </a:prstGeom>
        </p:spPr>
      </p:pic>
      <p:pic>
        <p:nvPicPr>
          <p:cNvPr id="18" name="Picture 17" descr="School arrow 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20431" y="1768224"/>
            <a:ext cx="341353" cy="408405"/>
          </a:xfrm>
          <a:prstGeom prst="rect">
            <a:avLst/>
          </a:prstGeom>
        </p:spPr>
      </p:pic>
      <p:pic>
        <p:nvPicPr>
          <p:cNvPr id="19" name="Picture 18" descr="School arrow 2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15461" y="1451798"/>
            <a:ext cx="1877443" cy="1572663"/>
          </a:xfrm>
          <a:prstGeom prst="rect">
            <a:avLst/>
          </a:prstGeom>
        </p:spPr>
      </p:pic>
      <p:pic>
        <p:nvPicPr>
          <p:cNvPr id="20" name="Picture 19" descr="Mindsets Box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501189" y="2176629"/>
            <a:ext cx="6412565" cy="438883"/>
          </a:xfrm>
          <a:prstGeom prst="rect">
            <a:avLst/>
          </a:prstGeom>
        </p:spPr>
      </p:pic>
      <p:pic>
        <p:nvPicPr>
          <p:cNvPr id="21" name="Picture 20" descr="School arrow 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9779" y="2615512"/>
            <a:ext cx="341353" cy="408405"/>
          </a:xfrm>
          <a:prstGeom prst="rect">
            <a:avLst/>
          </a:prstGeom>
        </p:spPr>
      </p:pic>
      <p:pic>
        <p:nvPicPr>
          <p:cNvPr id="22" name="Picture 21" descr="Behavior box.png"/>
          <p:cNvPicPr>
            <a:picLocks noChangeAspect="1"/>
          </p:cNvPicPr>
          <p:nvPr/>
        </p:nvPicPr>
        <p:blipFill>
          <a:blip r:embed="rId9"/>
          <a:srcRect l="6869" r="6980"/>
          <a:stretch>
            <a:fillRect/>
          </a:stretch>
        </p:blipFill>
        <p:spPr>
          <a:xfrm>
            <a:off x="3929505" y="3896606"/>
            <a:ext cx="1717225" cy="438883"/>
          </a:xfrm>
          <a:prstGeom prst="rect">
            <a:avLst/>
          </a:prstGeom>
        </p:spPr>
      </p:pic>
      <p:pic>
        <p:nvPicPr>
          <p:cNvPr id="23" name="Picture 22" descr="School arrow 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08736" y="3488201"/>
            <a:ext cx="341353" cy="408405"/>
          </a:xfrm>
          <a:prstGeom prst="rect">
            <a:avLst/>
          </a:prstGeom>
        </p:spPr>
      </p:pic>
      <p:pic>
        <p:nvPicPr>
          <p:cNvPr id="27" name="Picture 26" descr="Learning arrow 1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725955" y="3087646"/>
            <a:ext cx="713184" cy="341353"/>
          </a:xfrm>
          <a:prstGeom prst="rect">
            <a:avLst/>
          </a:prstGeom>
        </p:spPr>
      </p:pic>
      <p:pic>
        <p:nvPicPr>
          <p:cNvPr id="28" name="Picture 27" descr="Learning arrow 2.pn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725955" y="3085959"/>
            <a:ext cx="829001" cy="804618"/>
          </a:xfrm>
          <a:prstGeom prst="rect">
            <a:avLst/>
          </a:prstGeom>
        </p:spPr>
      </p:pic>
      <p:pic>
        <p:nvPicPr>
          <p:cNvPr id="29" name="Picture 28" descr="Learning Box.pn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429010" y="3049318"/>
            <a:ext cx="1786009" cy="438883"/>
          </a:xfrm>
          <a:prstGeom prst="rect">
            <a:avLst/>
          </a:prstGeom>
        </p:spPr>
      </p:pic>
      <p:pic>
        <p:nvPicPr>
          <p:cNvPr id="24" name="Picture 23" descr="Social Skills arrow.pn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265115" y="3470380"/>
            <a:ext cx="1341031" cy="847288"/>
          </a:xfrm>
          <a:prstGeom prst="rect">
            <a:avLst/>
          </a:prstGeom>
        </p:spPr>
      </p:pic>
      <p:pic>
        <p:nvPicPr>
          <p:cNvPr id="25" name="Picture 24" descr="School arrow 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99403" y="4335489"/>
            <a:ext cx="341353" cy="408405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689106" y="987030"/>
            <a:ext cx="7765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spc="150" dirty="0" smtClean="0">
                <a:latin typeface="Helvetica Neue"/>
                <a:cs typeface="Helvetica Neue"/>
              </a:rPr>
              <a:t>SOCIO-CULTURAL CONTEXT</a:t>
            </a:r>
            <a:endParaRPr lang="en-US" b="1" spc="150" dirty="0">
              <a:latin typeface="Helvetica Neue"/>
              <a:cs typeface="Helvetica Neue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hool.Student Tex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106" y="1444884"/>
            <a:ext cx="7765787" cy="3968232"/>
          </a:xfrm>
          <a:prstGeom prst="rect">
            <a:avLst/>
          </a:prstGeom>
        </p:spPr>
      </p:pic>
      <p:pic>
        <p:nvPicPr>
          <p:cNvPr id="30" name="Picture 29" descr="Mindset arrow 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0370" y="2615512"/>
            <a:ext cx="457170" cy="1237406"/>
          </a:xfrm>
          <a:prstGeom prst="rect">
            <a:avLst/>
          </a:prstGeom>
        </p:spPr>
      </p:pic>
      <p:pic>
        <p:nvPicPr>
          <p:cNvPr id="32" name="Picture 31" descr="Learning arrow 3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02216" y="3476409"/>
            <a:ext cx="1670193" cy="1249597"/>
          </a:xfrm>
          <a:prstGeom prst="rect">
            <a:avLst/>
          </a:prstGeom>
        </p:spPr>
      </p:pic>
      <p:pic>
        <p:nvPicPr>
          <p:cNvPr id="9" name="Picture 8" descr="School arrow 1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18546" y="2615512"/>
            <a:ext cx="341353" cy="408405"/>
          </a:xfrm>
          <a:prstGeom prst="rect">
            <a:avLst/>
          </a:prstGeom>
        </p:spPr>
      </p:pic>
      <p:pic>
        <p:nvPicPr>
          <p:cNvPr id="13" name="Picture 12" descr="Social Skills Box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85578" y="3032451"/>
            <a:ext cx="1804296" cy="438883"/>
          </a:xfrm>
          <a:prstGeom prst="rect">
            <a:avLst/>
          </a:prstGeom>
        </p:spPr>
      </p:pic>
      <p:pic>
        <p:nvPicPr>
          <p:cNvPr id="14" name="Picture 13" descr="Perseverance Box.png"/>
          <p:cNvPicPr>
            <a:picLocks noChangeAspect="1"/>
          </p:cNvPicPr>
          <p:nvPr/>
        </p:nvPicPr>
        <p:blipFill>
          <a:blip r:embed="rId7"/>
          <a:srcRect l="6869" r="6980"/>
          <a:stretch>
            <a:fillRect/>
          </a:stretch>
        </p:blipFill>
        <p:spPr>
          <a:xfrm>
            <a:off x="3929505" y="3049385"/>
            <a:ext cx="1717225" cy="438883"/>
          </a:xfrm>
          <a:prstGeom prst="rect">
            <a:avLst/>
          </a:prstGeom>
        </p:spPr>
      </p:pic>
      <p:pic>
        <p:nvPicPr>
          <p:cNvPr id="16" name="Picture 15" descr="School arrow 1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99975" y="2615512"/>
            <a:ext cx="341353" cy="408405"/>
          </a:xfrm>
          <a:prstGeom prst="rect">
            <a:avLst/>
          </a:prstGeom>
        </p:spPr>
      </p:pic>
      <p:pic>
        <p:nvPicPr>
          <p:cNvPr id="18" name="Picture 17" descr="School arrow 1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20431" y="1768224"/>
            <a:ext cx="341353" cy="408405"/>
          </a:xfrm>
          <a:prstGeom prst="rect">
            <a:avLst/>
          </a:prstGeom>
        </p:spPr>
      </p:pic>
      <p:pic>
        <p:nvPicPr>
          <p:cNvPr id="19" name="Picture 18" descr="School arrow 2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15461" y="1451798"/>
            <a:ext cx="1877443" cy="1572663"/>
          </a:xfrm>
          <a:prstGeom prst="rect">
            <a:avLst/>
          </a:prstGeom>
        </p:spPr>
      </p:pic>
      <p:pic>
        <p:nvPicPr>
          <p:cNvPr id="20" name="Picture 19" descr="Mindsets Box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501189" y="2176629"/>
            <a:ext cx="6412565" cy="438883"/>
          </a:xfrm>
          <a:prstGeom prst="rect">
            <a:avLst/>
          </a:prstGeom>
        </p:spPr>
      </p:pic>
      <p:pic>
        <p:nvPicPr>
          <p:cNvPr id="21" name="Picture 20" descr="School arrow 1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49779" y="2615512"/>
            <a:ext cx="341353" cy="408405"/>
          </a:xfrm>
          <a:prstGeom prst="rect">
            <a:avLst/>
          </a:prstGeom>
        </p:spPr>
      </p:pic>
      <p:pic>
        <p:nvPicPr>
          <p:cNvPr id="22" name="Picture 21" descr="Behavior box.png"/>
          <p:cNvPicPr>
            <a:picLocks noChangeAspect="1"/>
          </p:cNvPicPr>
          <p:nvPr/>
        </p:nvPicPr>
        <p:blipFill>
          <a:blip r:embed="rId10"/>
          <a:srcRect l="6869" r="6980"/>
          <a:stretch>
            <a:fillRect/>
          </a:stretch>
        </p:blipFill>
        <p:spPr>
          <a:xfrm>
            <a:off x="3929505" y="3896606"/>
            <a:ext cx="1717225" cy="438883"/>
          </a:xfrm>
          <a:prstGeom prst="rect">
            <a:avLst/>
          </a:prstGeom>
        </p:spPr>
      </p:pic>
      <p:pic>
        <p:nvPicPr>
          <p:cNvPr id="23" name="Picture 22" descr="School arrow 1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08736" y="3488201"/>
            <a:ext cx="341353" cy="408405"/>
          </a:xfrm>
          <a:prstGeom prst="rect">
            <a:avLst/>
          </a:prstGeom>
        </p:spPr>
      </p:pic>
      <p:pic>
        <p:nvPicPr>
          <p:cNvPr id="27" name="Picture 26" descr="Learning arrow 1.pn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725955" y="3087646"/>
            <a:ext cx="713184" cy="341353"/>
          </a:xfrm>
          <a:prstGeom prst="rect">
            <a:avLst/>
          </a:prstGeom>
        </p:spPr>
      </p:pic>
      <p:pic>
        <p:nvPicPr>
          <p:cNvPr id="28" name="Picture 27" descr="Learning arrow 2.pn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725955" y="3085959"/>
            <a:ext cx="829001" cy="804618"/>
          </a:xfrm>
          <a:prstGeom prst="rect">
            <a:avLst/>
          </a:prstGeom>
        </p:spPr>
      </p:pic>
      <p:pic>
        <p:nvPicPr>
          <p:cNvPr id="29" name="Picture 28" descr="Learning Box.pn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429010" y="3049318"/>
            <a:ext cx="1786009" cy="438883"/>
          </a:xfrm>
          <a:prstGeom prst="rect">
            <a:avLst/>
          </a:prstGeom>
        </p:spPr>
      </p:pic>
      <p:pic>
        <p:nvPicPr>
          <p:cNvPr id="24" name="Picture 23" descr="Social Skills arrow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265115" y="3470380"/>
            <a:ext cx="1341031" cy="847288"/>
          </a:xfrm>
          <a:prstGeom prst="rect">
            <a:avLst/>
          </a:prstGeom>
        </p:spPr>
      </p:pic>
      <p:pic>
        <p:nvPicPr>
          <p:cNvPr id="25" name="Picture 24" descr="School arrow 1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99403" y="4335489"/>
            <a:ext cx="341353" cy="408405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689106" y="987030"/>
            <a:ext cx="7765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spc="150" dirty="0" smtClean="0">
                <a:latin typeface="Helvetica Neue"/>
                <a:cs typeface="Helvetica Neue"/>
              </a:rPr>
              <a:t>SOCIO-CULTURAL CONTEXT</a:t>
            </a:r>
            <a:endParaRPr lang="en-US" b="1" spc="150" dirty="0">
              <a:latin typeface="Helvetica Neue"/>
              <a:cs typeface="Helvetica Neue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hool.Student Tex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106" y="1444884"/>
            <a:ext cx="7765787" cy="3968232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689106" y="987030"/>
            <a:ext cx="7765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spc="150" dirty="0" smtClean="0">
                <a:latin typeface="Helvetica Neue"/>
                <a:cs typeface="Helvetica Neue"/>
              </a:rPr>
              <a:t>SOCIO-CULTURAL CONTEXT</a:t>
            </a:r>
            <a:endParaRPr lang="en-US" b="1" spc="150" dirty="0">
              <a:latin typeface="Helvetica Neue"/>
              <a:cs typeface="Helvetica Neue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hool.Student Tex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106" y="1444884"/>
            <a:ext cx="7765787" cy="3968232"/>
          </a:xfrm>
          <a:prstGeom prst="rect">
            <a:avLst/>
          </a:prstGeom>
        </p:spPr>
      </p:pic>
      <p:pic>
        <p:nvPicPr>
          <p:cNvPr id="30" name="Picture 29" descr="Mindset arrow 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0370" y="2615512"/>
            <a:ext cx="457170" cy="1237406"/>
          </a:xfrm>
          <a:prstGeom prst="rect">
            <a:avLst/>
          </a:prstGeom>
        </p:spPr>
      </p:pic>
      <p:pic>
        <p:nvPicPr>
          <p:cNvPr id="32" name="Picture 31" descr="Learning arrow 3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02216" y="3476409"/>
            <a:ext cx="1670193" cy="1249597"/>
          </a:xfrm>
          <a:prstGeom prst="rect">
            <a:avLst/>
          </a:prstGeom>
        </p:spPr>
      </p:pic>
      <p:pic>
        <p:nvPicPr>
          <p:cNvPr id="9" name="Picture 8" descr="School arrow 1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18546" y="2615512"/>
            <a:ext cx="341353" cy="408405"/>
          </a:xfrm>
          <a:prstGeom prst="rect">
            <a:avLst/>
          </a:prstGeom>
        </p:spPr>
      </p:pic>
      <p:pic>
        <p:nvPicPr>
          <p:cNvPr id="13" name="Picture 12" descr="Social Skills Box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685578" y="3032451"/>
            <a:ext cx="1804296" cy="438883"/>
          </a:xfrm>
          <a:prstGeom prst="rect">
            <a:avLst/>
          </a:prstGeom>
        </p:spPr>
      </p:pic>
      <p:pic>
        <p:nvPicPr>
          <p:cNvPr id="14" name="Picture 13" descr="Perseverance Box.png"/>
          <p:cNvPicPr>
            <a:picLocks noChangeAspect="1"/>
          </p:cNvPicPr>
          <p:nvPr/>
        </p:nvPicPr>
        <p:blipFill>
          <a:blip r:embed="rId7"/>
          <a:srcRect l="6869" r="6980"/>
          <a:stretch>
            <a:fillRect/>
          </a:stretch>
        </p:blipFill>
        <p:spPr>
          <a:xfrm>
            <a:off x="3929505" y="3049385"/>
            <a:ext cx="1717225" cy="438883"/>
          </a:xfrm>
          <a:prstGeom prst="rect">
            <a:avLst/>
          </a:prstGeom>
        </p:spPr>
      </p:pic>
      <p:pic>
        <p:nvPicPr>
          <p:cNvPr id="16" name="Picture 15" descr="School arrow 1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99975" y="2615512"/>
            <a:ext cx="341353" cy="408405"/>
          </a:xfrm>
          <a:prstGeom prst="rect">
            <a:avLst/>
          </a:prstGeom>
        </p:spPr>
      </p:pic>
      <p:pic>
        <p:nvPicPr>
          <p:cNvPr id="18" name="Picture 17" descr="School arrow 1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20431" y="1768224"/>
            <a:ext cx="341353" cy="408405"/>
          </a:xfrm>
          <a:prstGeom prst="rect">
            <a:avLst/>
          </a:prstGeom>
        </p:spPr>
      </p:pic>
      <p:pic>
        <p:nvPicPr>
          <p:cNvPr id="19" name="Picture 18" descr="School arrow 2.pn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15461" y="1451798"/>
            <a:ext cx="1877443" cy="1572663"/>
          </a:xfrm>
          <a:prstGeom prst="rect">
            <a:avLst/>
          </a:prstGeom>
        </p:spPr>
      </p:pic>
      <p:pic>
        <p:nvPicPr>
          <p:cNvPr id="20" name="Picture 19" descr="Mindsets Box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501189" y="2176629"/>
            <a:ext cx="6412565" cy="438883"/>
          </a:xfrm>
          <a:prstGeom prst="rect">
            <a:avLst/>
          </a:prstGeom>
        </p:spPr>
      </p:pic>
      <p:pic>
        <p:nvPicPr>
          <p:cNvPr id="21" name="Picture 20" descr="School arrow 1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49779" y="2615512"/>
            <a:ext cx="341353" cy="408405"/>
          </a:xfrm>
          <a:prstGeom prst="rect">
            <a:avLst/>
          </a:prstGeom>
        </p:spPr>
      </p:pic>
      <p:pic>
        <p:nvPicPr>
          <p:cNvPr id="22" name="Picture 21" descr="Behavior box.png"/>
          <p:cNvPicPr>
            <a:picLocks noChangeAspect="1"/>
          </p:cNvPicPr>
          <p:nvPr/>
        </p:nvPicPr>
        <p:blipFill>
          <a:blip r:embed="rId10"/>
          <a:srcRect l="6869" r="6980"/>
          <a:stretch>
            <a:fillRect/>
          </a:stretch>
        </p:blipFill>
        <p:spPr>
          <a:xfrm>
            <a:off x="3929505" y="3896606"/>
            <a:ext cx="1717225" cy="438883"/>
          </a:xfrm>
          <a:prstGeom prst="rect">
            <a:avLst/>
          </a:prstGeom>
        </p:spPr>
      </p:pic>
      <p:pic>
        <p:nvPicPr>
          <p:cNvPr id="23" name="Picture 22" descr="School arrow 1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08736" y="3488201"/>
            <a:ext cx="341353" cy="408405"/>
          </a:xfrm>
          <a:prstGeom prst="rect">
            <a:avLst/>
          </a:prstGeom>
        </p:spPr>
      </p:pic>
      <p:pic>
        <p:nvPicPr>
          <p:cNvPr id="27" name="Picture 26" descr="Learning arrow 1.pn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725955" y="3087646"/>
            <a:ext cx="713184" cy="341353"/>
          </a:xfrm>
          <a:prstGeom prst="rect">
            <a:avLst/>
          </a:prstGeom>
        </p:spPr>
      </p:pic>
      <p:pic>
        <p:nvPicPr>
          <p:cNvPr id="28" name="Picture 27" descr="Learning arrow 2.pn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725955" y="3085959"/>
            <a:ext cx="829001" cy="804618"/>
          </a:xfrm>
          <a:prstGeom prst="rect">
            <a:avLst/>
          </a:prstGeom>
        </p:spPr>
      </p:pic>
      <p:pic>
        <p:nvPicPr>
          <p:cNvPr id="29" name="Picture 28" descr="Learning Box.pn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429010" y="3049318"/>
            <a:ext cx="1786009" cy="438883"/>
          </a:xfrm>
          <a:prstGeom prst="rect">
            <a:avLst/>
          </a:prstGeom>
        </p:spPr>
      </p:pic>
      <p:pic>
        <p:nvPicPr>
          <p:cNvPr id="24" name="Picture 23" descr="Social Skills arrow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265115" y="3470380"/>
            <a:ext cx="1341031" cy="847288"/>
          </a:xfrm>
          <a:prstGeom prst="rect">
            <a:avLst/>
          </a:prstGeom>
        </p:spPr>
      </p:pic>
      <p:pic>
        <p:nvPicPr>
          <p:cNvPr id="25" name="Picture 24" descr="School arrow 1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99403" y="4335489"/>
            <a:ext cx="341353" cy="408405"/>
          </a:xfrm>
          <a:prstGeom prst="rect">
            <a:avLst/>
          </a:prstGeom>
        </p:spPr>
      </p:pic>
      <p:pic>
        <p:nvPicPr>
          <p:cNvPr id="33" name="Picture 32" descr="Academic Perfomance box.png"/>
          <p:cNvPicPr>
            <a:picLocks noChangeAspect="1"/>
          </p:cNvPicPr>
          <p:nvPr/>
        </p:nvPicPr>
        <p:blipFill>
          <a:blip r:embed="rId15"/>
          <a:srcRect l="7464" r="6647"/>
          <a:stretch>
            <a:fillRect/>
          </a:stretch>
        </p:blipFill>
        <p:spPr>
          <a:xfrm>
            <a:off x="3929505" y="4726006"/>
            <a:ext cx="1717225" cy="438883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689106" y="987030"/>
            <a:ext cx="7765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spc="150" dirty="0" smtClean="0">
                <a:latin typeface="Helvetica Neue"/>
                <a:cs typeface="Helvetica Neue"/>
              </a:rPr>
              <a:t>SOCIO-CULTURAL CONTEXT</a:t>
            </a:r>
            <a:endParaRPr lang="en-US" b="1" spc="150" dirty="0">
              <a:latin typeface="Helvetica Neue"/>
              <a:cs typeface="Helvetica Neue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hool.Student Tex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106" y="1444884"/>
            <a:ext cx="7765787" cy="3968232"/>
          </a:xfrm>
          <a:prstGeom prst="rect">
            <a:avLst/>
          </a:prstGeom>
        </p:spPr>
      </p:pic>
      <p:pic>
        <p:nvPicPr>
          <p:cNvPr id="34" name="Picture 33" descr="Academic Performance arrow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81547" y="2615512"/>
            <a:ext cx="2547958" cy="2407760"/>
          </a:xfrm>
          <a:prstGeom prst="rect">
            <a:avLst/>
          </a:prstGeom>
        </p:spPr>
      </p:pic>
      <p:pic>
        <p:nvPicPr>
          <p:cNvPr id="30" name="Picture 29" descr="Mindset arrow 4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0370" y="2615512"/>
            <a:ext cx="457170" cy="1237406"/>
          </a:xfrm>
          <a:prstGeom prst="rect">
            <a:avLst/>
          </a:prstGeom>
        </p:spPr>
      </p:pic>
      <p:pic>
        <p:nvPicPr>
          <p:cNvPr id="32" name="Picture 31" descr="Learning arrow 3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02216" y="3476409"/>
            <a:ext cx="1670193" cy="1249597"/>
          </a:xfrm>
          <a:prstGeom prst="rect">
            <a:avLst/>
          </a:prstGeom>
        </p:spPr>
      </p:pic>
      <p:pic>
        <p:nvPicPr>
          <p:cNvPr id="9" name="Picture 8" descr="School arrow 1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18546" y="2615512"/>
            <a:ext cx="341353" cy="408405"/>
          </a:xfrm>
          <a:prstGeom prst="rect">
            <a:avLst/>
          </a:prstGeom>
        </p:spPr>
      </p:pic>
      <p:pic>
        <p:nvPicPr>
          <p:cNvPr id="13" name="Picture 12" descr="Social Skills Box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685578" y="3032451"/>
            <a:ext cx="1804296" cy="438883"/>
          </a:xfrm>
          <a:prstGeom prst="rect">
            <a:avLst/>
          </a:prstGeom>
        </p:spPr>
      </p:pic>
      <p:pic>
        <p:nvPicPr>
          <p:cNvPr id="14" name="Picture 13" descr="Perseverance Box.png"/>
          <p:cNvPicPr>
            <a:picLocks noChangeAspect="1"/>
          </p:cNvPicPr>
          <p:nvPr/>
        </p:nvPicPr>
        <p:blipFill>
          <a:blip r:embed="rId8"/>
          <a:srcRect l="6869" r="6980"/>
          <a:stretch>
            <a:fillRect/>
          </a:stretch>
        </p:blipFill>
        <p:spPr>
          <a:xfrm>
            <a:off x="3929505" y="3049385"/>
            <a:ext cx="1717225" cy="438883"/>
          </a:xfrm>
          <a:prstGeom prst="rect">
            <a:avLst/>
          </a:prstGeom>
        </p:spPr>
      </p:pic>
      <p:pic>
        <p:nvPicPr>
          <p:cNvPr id="16" name="Picture 15" descr="School arrow 1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399975" y="2615512"/>
            <a:ext cx="341353" cy="408405"/>
          </a:xfrm>
          <a:prstGeom prst="rect">
            <a:avLst/>
          </a:prstGeom>
        </p:spPr>
      </p:pic>
      <p:pic>
        <p:nvPicPr>
          <p:cNvPr id="18" name="Picture 17" descr="School arrow 1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20431" y="1768224"/>
            <a:ext cx="341353" cy="408405"/>
          </a:xfrm>
          <a:prstGeom prst="rect">
            <a:avLst/>
          </a:prstGeom>
        </p:spPr>
      </p:pic>
      <p:pic>
        <p:nvPicPr>
          <p:cNvPr id="19" name="Picture 18" descr="School arrow 2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415461" y="1451798"/>
            <a:ext cx="1877443" cy="1572663"/>
          </a:xfrm>
          <a:prstGeom prst="rect">
            <a:avLst/>
          </a:prstGeom>
        </p:spPr>
      </p:pic>
      <p:pic>
        <p:nvPicPr>
          <p:cNvPr id="20" name="Picture 19" descr="Mindsets Box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501189" y="2176629"/>
            <a:ext cx="6412565" cy="438883"/>
          </a:xfrm>
          <a:prstGeom prst="rect">
            <a:avLst/>
          </a:prstGeom>
        </p:spPr>
      </p:pic>
      <p:pic>
        <p:nvPicPr>
          <p:cNvPr id="21" name="Picture 20" descr="School arrow 1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49779" y="2615512"/>
            <a:ext cx="341353" cy="408405"/>
          </a:xfrm>
          <a:prstGeom prst="rect">
            <a:avLst/>
          </a:prstGeom>
        </p:spPr>
      </p:pic>
      <p:pic>
        <p:nvPicPr>
          <p:cNvPr id="22" name="Picture 21" descr="Behavior box.png"/>
          <p:cNvPicPr>
            <a:picLocks noChangeAspect="1"/>
          </p:cNvPicPr>
          <p:nvPr/>
        </p:nvPicPr>
        <p:blipFill>
          <a:blip r:embed="rId11"/>
          <a:srcRect l="6869" r="6980"/>
          <a:stretch>
            <a:fillRect/>
          </a:stretch>
        </p:blipFill>
        <p:spPr>
          <a:xfrm>
            <a:off x="3929505" y="3896606"/>
            <a:ext cx="1717225" cy="438883"/>
          </a:xfrm>
          <a:prstGeom prst="rect">
            <a:avLst/>
          </a:prstGeom>
        </p:spPr>
      </p:pic>
      <p:pic>
        <p:nvPicPr>
          <p:cNvPr id="23" name="Picture 22" descr="School arrow 1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08736" y="3488201"/>
            <a:ext cx="341353" cy="408405"/>
          </a:xfrm>
          <a:prstGeom prst="rect">
            <a:avLst/>
          </a:prstGeom>
        </p:spPr>
      </p:pic>
      <p:pic>
        <p:nvPicPr>
          <p:cNvPr id="27" name="Picture 26" descr="Learning arrow 1.pn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725955" y="3087646"/>
            <a:ext cx="713184" cy="341353"/>
          </a:xfrm>
          <a:prstGeom prst="rect">
            <a:avLst/>
          </a:prstGeom>
        </p:spPr>
      </p:pic>
      <p:pic>
        <p:nvPicPr>
          <p:cNvPr id="28" name="Picture 27" descr="Learning arrow 2.pn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725955" y="3085959"/>
            <a:ext cx="829001" cy="804618"/>
          </a:xfrm>
          <a:prstGeom prst="rect">
            <a:avLst/>
          </a:prstGeom>
        </p:spPr>
      </p:pic>
      <p:pic>
        <p:nvPicPr>
          <p:cNvPr id="29" name="Picture 28" descr="Learning Box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429010" y="3049318"/>
            <a:ext cx="1786009" cy="438883"/>
          </a:xfrm>
          <a:prstGeom prst="rect">
            <a:avLst/>
          </a:prstGeom>
        </p:spPr>
      </p:pic>
      <p:pic>
        <p:nvPicPr>
          <p:cNvPr id="24" name="Picture 23" descr="Social Skills arrow.pn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2265115" y="3470380"/>
            <a:ext cx="1341031" cy="847288"/>
          </a:xfrm>
          <a:prstGeom prst="rect">
            <a:avLst/>
          </a:prstGeom>
        </p:spPr>
      </p:pic>
      <p:pic>
        <p:nvPicPr>
          <p:cNvPr id="25" name="Picture 24" descr="School arrow 1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99403" y="4335489"/>
            <a:ext cx="341353" cy="408405"/>
          </a:xfrm>
          <a:prstGeom prst="rect">
            <a:avLst/>
          </a:prstGeom>
        </p:spPr>
      </p:pic>
      <p:pic>
        <p:nvPicPr>
          <p:cNvPr id="33" name="Picture 32" descr="Academic Perfomance box.png"/>
          <p:cNvPicPr>
            <a:picLocks noChangeAspect="1"/>
          </p:cNvPicPr>
          <p:nvPr/>
        </p:nvPicPr>
        <p:blipFill>
          <a:blip r:embed="rId16"/>
          <a:srcRect l="7464" r="6647"/>
          <a:stretch>
            <a:fillRect/>
          </a:stretch>
        </p:blipFill>
        <p:spPr>
          <a:xfrm>
            <a:off x="3929505" y="4726006"/>
            <a:ext cx="1717225" cy="438883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689106" y="987030"/>
            <a:ext cx="7765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spc="150" dirty="0" smtClean="0">
                <a:latin typeface="Helvetica Neue"/>
                <a:cs typeface="Helvetica Neue"/>
              </a:rPr>
              <a:t>SOCIO-CULTURAL CONTEXT</a:t>
            </a:r>
            <a:endParaRPr lang="en-US" b="1" spc="150" dirty="0">
              <a:latin typeface="Helvetica Neue"/>
              <a:cs typeface="Helvetica Neue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hool.Student Tex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106" y="1444884"/>
            <a:ext cx="7765787" cy="3968232"/>
          </a:xfrm>
          <a:prstGeom prst="rect">
            <a:avLst/>
          </a:prstGeom>
        </p:spPr>
      </p:pic>
      <p:pic>
        <p:nvPicPr>
          <p:cNvPr id="20" name="Picture 19" descr="Mindsets Box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1189" y="2176629"/>
            <a:ext cx="6412565" cy="438883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689106" y="987030"/>
            <a:ext cx="7765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spc="150" dirty="0" smtClean="0">
                <a:latin typeface="Helvetica Neue"/>
                <a:cs typeface="Helvetica Neue"/>
              </a:rPr>
              <a:t>SOCIO-CULTURAL CONTEXT</a:t>
            </a:r>
            <a:endParaRPr lang="en-US" b="1" spc="150" dirty="0">
              <a:latin typeface="Helvetica Neue"/>
              <a:cs typeface="Helvetica Neue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hool.Student Tex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106" y="1444884"/>
            <a:ext cx="7765787" cy="3968232"/>
          </a:xfrm>
          <a:prstGeom prst="rect">
            <a:avLst/>
          </a:prstGeom>
        </p:spPr>
      </p:pic>
      <p:pic>
        <p:nvPicPr>
          <p:cNvPr id="18" name="Picture 17" descr="School arrow 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0431" y="1768224"/>
            <a:ext cx="341353" cy="408405"/>
          </a:xfrm>
          <a:prstGeom prst="rect">
            <a:avLst/>
          </a:prstGeom>
        </p:spPr>
      </p:pic>
      <p:pic>
        <p:nvPicPr>
          <p:cNvPr id="20" name="Picture 19" descr="Mindsets Box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01189" y="2176629"/>
            <a:ext cx="6412565" cy="438883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689106" y="987030"/>
            <a:ext cx="7765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spc="150" dirty="0" smtClean="0">
                <a:latin typeface="Helvetica Neue"/>
                <a:cs typeface="Helvetica Neue"/>
              </a:rPr>
              <a:t>SOCIO-CULTURAL CONTEXT</a:t>
            </a:r>
            <a:endParaRPr lang="en-US" b="1" spc="150" dirty="0">
              <a:latin typeface="Helvetica Neue"/>
              <a:cs typeface="Helvetica Neue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hool.Student Tex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106" y="1444884"/>
            <a:ext cx="7765787" cy="3968232"/>
          </a:xfrm>
          <a:prstGeom prst="rect">
            <a:avLst/>
          </a:prstGeom>
        </p:spPr>
      </p:pic>
      <p:pic>
        <p:nvPicPr>
          <p:cNvPr id="14" name="Picture 13" descr="Perseverance Box.png"/>
          <p:cNvPicPr>
            <a:picLocks noChangeAspect="1"/>
          </p:cNvPicPr>
          <p:nvPr/>
        </p:nvPicPr>
        <p:blipFill>
          <a:blip r:embed="rId3"/>
          <a:srcRect l="6869" r="6980"/>
          <a:stretch>
            <a:fillRect/>
          </a:stretch>
        </p:blipFill>
        <p:spPr>
          <a:xfrm>
            <a:off x="3929505" y="3049385"/>
            <a:ext cx="1717225" cy="438883"/>
          </a:xfrm>
          <a:prstGeom prst="rect">
            <a:avLst/>
          </a:prstGeom>
        </p:spPr>
      </p:pic>
      <p:pic>
        <p:nvPicPr>
          <p:cNvPr id="18" name="Picture 17" descr="School arrow 1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20431" y="1768224"/>
            <a:ext cx="341353" cy="408405"/>
          </a:xfrm>
          <a:prstGeom prst="rect">
            <a:avLst/>
          </a:prstGeom>
        </p:spPr>
      </p:pic>
      <p:pic>
        <p:nvPicPr>
          <p:cNvPr id="20" name="Picture 19" descr="Mindsets Box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01189" y="2176629"/>
            <a:ext cx="6412565" cy="438883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689106" y="987030"/>
            <a:ext cx="7765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spc="150" dirty="0" smtClean="0">
                <a:latin typeface="Helvetica Neue"/>
                <a:cs typeface="Helvetica Neue"/>
              </a:rPr>
              <a:t>SOCIO-CULTURAL CONTEXT</a:t>
            </a:r>
            <a:endParaRPr lang="en-US" b="1" spc="150" dirty="0">
              <a:latin typeface="Helvetica Neue"/>
              <a:cs typeface="Helvetica Neue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hool.Student Tex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106" y="1444884"/>
            <a:ext cx="7765787" cy="3968232"/>
          </a:xfrm>
          <a:prstGeom prst="rect">
            <a:avLst/>
          </a:prstGeom>
        </p:spPr>
      </p:pic>
      <p:pic>
        <p:nvPicPr>
          <p:cNvPr id="9" name="Picture 8" descr="School arrow 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8546" y="2615512"/>
            <a:ext cx="341353" cy="408405"/>
          </a:xfrm>
          <a:prstGeom prst="rect">
            <a:avLst/>
          </a:prstGeom>
        </p:spPr>
      </p:pic>
      <p:pic>
        <p:nvPicPr>
          <p:cNvPr id="14" name="Picture 13" descr="Perseverance Box.png"/>
          <p:cNvPicPr>
            <a:picLocks noChangeAspect="1"/>
          </p:cNvPicPr>
          <p:nvPr/>
        </p:nvPicPr>
        <p:blipFill>
          <a:blip r:embed="rId4"/>
          <a:srcRect l="6869" r="6980"/>
          <a:stretch>
            <a:fillRect/>
          </a:stretch>
        </p:blipFill>
        <p:spPr>
          <a:xfrm>
            <a:off x="3929505" y="3049385"/>
            <a:ext cx="1717225" cy="438883"/>
          </a:xfrm>
          <a:prstGeom prst="rect">
            <a:avLst/>
          </a:prstGeom>
        </p:spPr>
      </p:pic>
      <p:pic>
        <p:nvPicPr>
          <p:cNvPr id="18" name="Picture 17" descr="School arrow 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0431" y="1768224"/>
            <a:ext cx="341353" cy="408405"/>
          </a:xfrm>
          <a:prstGeom prst="rect">
            <a:avLst/>
          </a:prstGeom>
        </p:spPr>
      </p:pic>
      <p:pic>
        <p:nvPicPr>
          <p:cNvPr id="20" name="Picture 19" descr="Mindsets Box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01189" y="2176629"/>
            <a:ext cx="6412565" cy="438883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689106" y="987030"/>
            <a:ext cx="7765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spc="150" dirty="0" smtClean="0">
                <a:latin typeface="Helvetica Neue"/>
                <a:cs typeface="Helvetica Neue"/>
              </a:rPr>
              <a:t>SOCIO-CULTURAL CONTEXT</a:t>
            </a:r>
            <a:endParaRPr lang="en-US" b="1" spc="150" dirty="0">
              <a:latin typeface="Helvetica Neue"/>
              <a:cs typeface="Helvetica Neue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hool.Student Tex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106" y="1444884"/>
            <a:ext cx="7765787" cy="3968232"/>
          </a:xfrm>
          <a:prstGeom prst="rect">
            <a:avLst/>
          </a:prstGeom>
        </p:spPr>
      </p:pic>
      <p:pic>
        <p:nvPicPr>
          <p:cNvPr id="9" name="Picture 8" descr="School arrow 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8546" y="2615512"/>
            <a:ext cx="341353" cy="408405"/>
          </a:xfrm>
          <a:prstGeom prst="rect">
            <a:avLst/>
          </a:prstGeom>
        </p:spPr>
      </p:pic>
      <p:pic>
        <p:nvPicPr>
          <p:cNvPr id="13" name="Picture 12" descr="Social Skills Box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5578" y="3032451"/>
            <a:ext cx="1804296" cy="438883"/>
          </a:xfrm>
          <a:prstGeom prst="rect">
            <a:avLst/>
          </a:prstGeom>
        </p:spPr>
      </p:pic>
      <p:pic>
        <p:nvPicPr>
          <p:cNvPr id="14" name="Picture 13" descr="Perseverance Box.png"/>
          <p:cNvPicPr>
            <a:picLocks noChangeAspect="1"/>
          </p:cNvPicPr>
          <p:nvPr/>
        </p:nvPicPr>
        <p:blipFill>
          <a:blip r:embed="rId5"/>
          <a:srcRect l="6869" r="6980"/>
          <a:stretch>
            <a:fillRect/>
          </a:stretch>
        </p:blipFill>
        <p:spPr>
          <a:xfrm>
            <a:off x="3929505" y="3049385"/>
            <a:ext cx="1717225" cy="438883"/>
          </a:xfrm>
          <a:prstGeom prst="rect">
            <a:avLst/>
          </a:prstGeom>
        </p:spPr>
      </p:pic>
      <p:pic>
        <p:nvPicPr>
          <p:cNvPr id="18" name="Picture 17" descr="School arrow 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0431" y="1768224"/>
            <a:ext cx="341353" cy="408405"/>
          </a:xfrm>
          <a:prstGeom prst="rect">
            <a:avLst/>
          </a:prstGeom>
        </p:spPr>
      </p:pic>
      <p:pic>
        <p:nvPicPr>
          <p:cNvPr id="20" name="Picture 19" descr="Mindsets Box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01189" y="2176629"/>
            <a:ext cx="6412565" cy="438883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689106" y="987030"/>
            <a:ext cx="7765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spc="150" dirty="0" smtClean="0">
                <a:latin typeface="Helvetica Neue"/>
                <a:cs typeface="Helvetica Neue"/>
              </a:rPr>
              <a:t>SOCIO-CULTURAL CONTEXT</a:t>
            </a:r>
            <a:endParaRPr lang="en-US" b="1" spc="150" dirty="0">
              <a:latin typeface="Helvetica Neue"/>
              <a:cs typeface="Helvetica Neue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hool.Student Tex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106" y="1444884"/>
            <a:ext cx="7765787" cy="3968232"/>
          </a:xfrm>
          <a:prstGeom prst="rect">
            <a:avLst/>
          </a:prstGeom>
        </p:spPr>
      </p:pic>
      <p:pic>
        <p:nvPicPr>
          <p:cNvPr id="9" name="Picture 8" descr="School arrow 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8546" y="2615512"/>
            <a:ext cx="341353" cy="408405"/>
          </a:xfrm>
          <a:prstGeom prst="rect">
            <a:avLst/>
          </a:prstGeom>
        </p:spPr>
      </p:pic>
      <p:pic>
        <p:nvPicPr>
          <p:cNvPr id="13" name="Picture 12" descr="Social Skills Box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5578" y="3032451"/>
            <a:ext cx="1804296" cy="438883"/>
          </a:xfrm>
          <a:prstGeom prst="rect">
            <a:avLst/>
          </a:prstGeom>
        </p:spPr>
      </p:pic>
      <p:pic>
        <p:nvPicPr>
          <p:cNvPr id="14" name="Picture 13" descr="Perseverance Box.png"/>
          <p:cNvPicPr>
            <a:picLocks noChangeAspect="1"/>
          </p:cNvPicPr>
          <p:nvPr/>
        </p:nvPicPr>
        <p:blipFill>
          <a:blip r:embed="rId5"/>
          <a:srcRect l="6869" r="6980"/>
          <a:stretch>
            <a:fillRect/>
          </a:stretch>
        </p:blipFill>
        <p:spPr>
          <a:xfrm>
            <a:off x="3929505" y="3049385"/>
            <a:ext cx="1717225" cy="438883"/>
          </a:xfrm>
          <a:prstGeom prst="rect">
            <a:avLst/>
          </a:prstGeom>
        </p:spPr>
      </p:pic>
      <p:pic>
        <p:nvPicPr>
          <p:cNvPr id="16" name="Picture 15" descr="School arrow 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9975" y="2615512"/>
            <a:ext cx="341353" cy="408405"/>
          </a:xfrm>
          <a:prstGeom prst="rect">
            <a:avLst/>
          </a:prstGeom>
        </p:spPr>
      </p:pic>
      <p:pic>
        <p:nvPicPr>
          <p:cNvPr id="18" name="Picture 17" descr="School arrow 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0431" y="1768224"/>
            <a:ext cx="341353" cy="408405"/>
          </a:xfrm>
          <a:prstGeom prst="rect">
            <a:avLst/>
          </a:prstGeom>
        </p:spPr>
      </p:pic>
      <p:pic>
        <p:nvPicPr>
          <p:cNvPr id="20" name="Picture 19" descr="Mindsets Box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01189" y="2176629"/>
            <a:ext cx="6412565" cy="438883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689106" y="987030"/>
            <a:ext cx="7765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spc="150" dirty="0" smtClean="0">
                <a:latin typeface="Helvetica Neue"/>
                <a:cs typeface="Helvetica Neue"/>
              </a:rPr>
              <a:t>SOCIO-CULTURAL CONTEXT</a:t>
            </a:r>
            <a:endParaRPr lang="en-US" b="1" spc="150" dirty="0">
              <a:latin typeface="Helvetica Neue"/>
              <a:cs typeface="Helvetica Neue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hool.Student Text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106" y="1444884"/>
            <a:ext cx="7765787" cy="3968232"/>
          </a:xfrm>
          <a:prstGeom prst="rect">
            <a:avLst/>
          </a:prstGeom>
        </p:spPr>
      </p:pic>
      <p:pic>
        <p:nvPicPr>
          <p:cNvPr id="9" name="Picture 8" descr="School arrow 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18546" y="2615512"/>
            <a:ext cx="341353" cy="408405"/>
          </a:xfrm>
          <a:prstGeom prst="rect">
            <a:avLst/>
          </a:prstGeom>
        </p:spPr>
      </p:pic>
      <p:pic>
        <p:nvPicPr>
          <p:cNvPr id="13" name="Picture 12" descr="Social Skills Box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85578" y="3032451"/>
            <a:ext cx="1804296" cy="438883"/>
          </a:xfrm>
          <a:prstGeom prst="rect">
            <a:avLst/>
          </a:prstGeom>
        </p:spPr>
      </p:pic>
      <p:pic>
        <p:nvPicPr>
          <p:cNvPr id="14" name="Picture 13" descr="Perseverance Box.png"/>
          <p:cNvPicPr>
            <a:picLocks noChangeAspect="1"/>
          </p:cNvPicPr>
          <p:nvPr/>
        </p:nvPicPr>
        <p:blipFill>
          <a:blip r:embed="rId5"/>
          <a:srcRect l="6869" r="6980"/>
          <a:stretch>
            <a:fillRect/>
          </a:stretch>
        </p:blipFill>
        <p:spPr>
          <a:xfrm>
            <a:off x="3929505" y="3049385"/>
            <a:ext cx="1717225" cy="438883"/>
          </a:xfrm>
          <a:prstGeom prst="rect">
            <a:avLst/>
          </a:prstGeom>
        </p:spPr>
      </p:pic>
      <p:pic>
        <p:nvPicPr>
          <p:cNvPr id="16" name="Picture 15" descr="School arrow 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99975" y="2615512"/>
            <a:ext cx="341353" cy="408405"/>
          </a:xfrm>
          <a:prstGeom prst="rect">
            <a:avLst/>
          </a:prstGeom>
        </p:spPr>
      </p:pic>
      <p:pic>
        <p:nvPicPr>
          <p:cNvPr id="18" name="Picture 17" descr="School arrow 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20431" y="1768224"/>
            <a:ext cx="341353" cy="408405"/>
          </a:xfrm>
          <a:prstGeom prst="rect">
            <a:avLst/>
          </a:prstGeom>
        </p:spPr>
      </p:pic>
      <p:pic>
        <p:nvPicPr>
          <p:cNvPr id="20" name="Picture 19" descr="Mindsets Box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501189" y="2176629"/>
            <a:ext cx="6412565" cy="438883"/>
          </a:xfrm>
          <a:prstGeom prst="rect">
            <a:avLst/>
          </a:prstGeom>
        </p:spPr>
      </p:pic>
      <p:pic>
        <p:nvPicPr>
          <p:cNvPr id="29" name="Picture 28" descr="Learning Box.pn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29010" y="3049318"/>
            <a:ext cx="1786009" cy="438883"/>
          </a:xfrm>
          <a:prstGeom prst="rect">
            <a:avLst/>
          </a:prstGeom>
        </p:spPr>
      </p:pic>
      <p:sp>
        <p:nvSpPr>
          <p:cNvPr id="35" name="TextBox 34"/>
          <p:cNvSpPr txBox="1"/>
          <p:nvPr/>
        </p:nvSpPr>
        <p:spPr>
          <a:xfrm>
            <a:off x="689106" y="987030"/>
            <a:ext cx="7765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spc="150" dirty="0" smtClean="0">
                <a:latin typeface="Helvetica Neue"/>
                <a:cs typeface="Helvetica Neue"/>
              </a:rPr>
              <a:t>SOCIO-CULTURAL CONTEXT</a:t>
            </a:r>
            <a:endParaRPr lang="en-US" b="1" spc="150" dirty="0">
              <a:latin typeface="Helvetica Neue"/>
              <a:cs typeface="Helvetica Neue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odex">
      <a:dk1>
        <a:sysClr val="windowText" lastClr="000000"/>
      </a:dk1>
      <a:lt1>
        <a:sysClr val="window" lastClr="FFFFFF"/>
      </a:lt1>
      <a:dk2>
        <a:srgbClr val="59564B"/>
      </a:dk2>
      <a:lt2>
        <a:srgbClr val="DFDAC7"/>
      </a:lt2>
      <a:accent1>
        <a:srgbClr val="990000"/>
      </a:accent1>
      <a:accent2>
        <a:srgbClr val="EFAB16"/>
      </a:accent2>
      <a:accent3>
        <a:srgbClr val="78AC35"/>
      </a:accent3>
      <a:accent4>
        <a:srgbClr val="35ACA2"/>
      </a:accent4>
      <a:accent5>
        <a:srgbClr val="4083CF"/>
      </a:accent5>
      <a:accent6>
        <a:srgbClr val="0D335E"/>
      </a:accent6>
      <a:hlink>
        <a:srgbClr val="EF8E1C"/>
      </a:hlink>
      <a:folHlink>
        <a:srgbClr val="FEC60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84</Words>
  <Application>Microsoft Macintosh PowerPoint</Application>
  <PresentationFormat>On-screen Show (4:3)</PresentationFormat>
  <Paragraphs>21</Paragraphs>
  <Slides>21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>Jeff Hall Design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Jeffrey Hall</dc:creator>
  <cp:lastModifiedBy>Jeffrey Hall</cp:lastModifiedBy>
  <cp:revision>2</cp:revision>
  <dcterms:created xsi:type="dcterms:W3CDTF">2013-03-20T21:08:10Z</dcterms:created>
  <dcterms:modified xsi:type="dcterms:W3CDTF">2013-03-20T21:51:01Z</dcterms:modified>
</cp:coreProperties>
</file>